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hart17.xml" ContentType="application/vnd.openxmlformats-officedocument.drawingml.char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15.xml" ContentType="application/vnd.openxmlformats-officedocument.drawingml.chart+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charts/chart16.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charts/colors1.xml" ContentType="application/vnd.ms-office.chartcolorstyle+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56" r:id="rId2"/>
    <p:sldId id="292" r:id="rId3"/>
    <p:sldId id="338" r:id="rId4"/>
    <p:sldId id="325" r:id="rId5"/>
    <p:sldId id="331" r:id="rId6"/>
    <p:sldId id="332" r:id="rId7"/>
    <p:sldId id="303" r:id="rId8"/>
    <p:sldId id="326" r:id="rId9"/>
    <p:sldId id="327" r:id="rId10"/>
    <p:sldId id="329" r:id="rId11"/>
    <p:sldId id="336" r:id="rId12"/>
    <p:sldId id="339" r:id="rId13"/>
    <p:sldId id="340" r:id="rId14"/>
    <p:sldId id="330" r:id="rId15"/>
    <p:sldId id="341" r:id="rId16"/>
    <p:sldId id="343" r:id="rId17"/>
    <p:sldId id="349" r:id="rId18"/>
    <p:sldId id="350" r:id="rId19"/>
    <p:sldId id="342" r:id="rId20"/>
    <p:sldId id="344" r:id="rId21"/>
    <p:sldId id="348" r:id="rId22"/>
    <p:sldId id="359" r:id="rId23"/>
    <p:sldId id="346" r:id="rId24"/>
    <p:sldId id="351" r:id="rId25"/>
    <p:sldId id="352" r:id="rId26"/>
    <p:sldId id="353" r:id="rId27"/>
    <p:sldId id="354" r:id="rId28"/>
    <p:sldId id="355" r:id="rId29"/>
    <p:sldId id="356" r:id="rId30"/>
    <p:sldId id="357" r:id="rId31"/>
    <p:sldId id="301" r:id="rId32"/>
    <p:sldId id="258" r:id="rId33"/>
    <p:sldId id="283" r:id="rId34"/>
    <p:sldId id="358" r:id="rId35"/>
  </p:sldIdLst>
  <p:sldSz cx="9144000" cy="6858000" type="screen4x3"/>
  <p:notesSz cx="7315200" cy="96012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21" autoAdjust="0"/>
    <p:restoredTop sz="94624" autoAdjust="0"/>
  </p:normalViewPr>
  <p:slideViewPr>
    <p:cSldViewPr>
      <p:cViewPr>
        <p:scale>
          <a:sx n="70" d="100"/>
          <a:sy n="70" d="100"/>
        </p:scale>
        <p:origin x="-1590" y="-72"/>
      </p:cViewPr>
      <p:guideLst>
        <p:guide orient="horz" pos="2160"/>
        <p:guide pos="2880"/>
      </p:guideLst>
    </p:cSldViewPr>
  </p:slideViewPr>
  <p:outlineViewPr>
    <p:cViewPr>
      <p:scale>
        <a:sx n="33" d="100"/>
        <a:sy n="33" d="100"/>
      </p:scale>
      <p:origin x="0" y="416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HP_PC\Desktop\events_aug_sep_2014%20(2).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HP_PC\Desktop\events_aug_sep_2014%20(2).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HP_PC\Desktop\events_aug_sep_2014%20(2).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HP_PC\Desktop\events_aug_sep_2014%20(2).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P_PC\Desktop\events_aug_sep_2014%2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1042;%20&#1088;&#1072;&#1073;&#1086;&#1090;&#1077;\UPCD\&#1052;&#1072;&#1090;&#1077;&#1088;&#1080;&#1072;&#1083;&#1099;\&#1054;&#1090;&#1095;&#1077;&#1090;&#1099;\&#1057;&#1077;&#1088;&#1087;&#1077;&#1085;&#1100;%20-%2011%20&#1074;&#1077;&#1088;&#1077;&#1089;&#1085;&#1103;\events_aug_2014%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P_PC\Desktop\events_aug_sep_2014%20(2).xlsx" TargetMode="External"/></Relationships>
</file>

<file path=ppt/charts/_rels/chart7.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C:\Users\HP_PC\Desktop\events_aug_sep_2014%20(2).xlsx" TargetMode="External"/></Relationships>
</file>

<file path=ppt/charts/_rels/chart8.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C:\Users\&#1040;&#1076;&#1084;&#1080;&#1085;&#1080;&#1089;&#1090;&#1088;&#1072;&#1090;&#1086;&#1088;\Desktop\events_aug_sep_2014%20(2).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1040;&#1076;&#1084;&#1080;&#1085;&#1080;&#1089;&#1090;&#1088;&#1072;&#1090;&#1086;&#1088;\Desktop\events_aug_sep_2014%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uk-UA"/>
  <c:chart>
    <c:autoTitleDeleted val="1"/>
    <c:plotArea>
      <c:layout/>
      <c:barChart>
        <c:barDir val="col"/>
        <c:grouping val="clustered"/>
        <c:ser>
          <c:idx val="0"/>
          <c:order val="0"/>
          <c:tx>
            <c:strRef>
              <c:f>Лист1!$D$123</c:f>
              <c:strCache>
                <c:ptCount val="1"/>
                <c:pt idx="0">
                  <c:v>All protests</c:v>
                </c:pt>
              </c:strCache>
            </c:strRef>
          </c:tx>
          <c:spPr>
            <a:solidFill>
              <a:schemeClr val="accent1"/>
            </a:solidFill>
            <a:ln>
              <a:noFill/>
            </a:ln>
            <a:effectLst/>
          </c:spPr>
          <c:cat>
            <c:strRef>
              <c:f>Лист1!$C$124:$C$183</c:f>
              <c:strCache>
                <c:ptCount val="60"/>
                <c:pt idx="0">
                  <c:v>Oct'09</c:v>
                </c:pt>
                <c:pt idx="1">
                  <c:v>Nov'09</c:v>
                </c:pt>
                <c:pt idx="2">
                  <c:v>Dec'09</c:v>
                </c:pt>
                <c:pt idx="3">
                  <c:v>Jan'10</c:v>
                </c:pt>
                <c:pt idx="4">
                  <c:v>Feb'10</c:v>
                </c:pt>
                <c:pt idx="5">
                  <c:v>Mar'10</c:v>
                </c:pt>
                <c:pt idx="6">
                  <c:v>Apr'10</c:v>
                </c:pt>
                <c:pt idx="7">
                  <c:v>May'10</c:v>
                </c:pt>
                <c:pt idx="8">
                  <c:v>Jun'10</c:v>
                </c:pt>
                <c:pt idx="9">
                  <c:v>Jul'10</c:v>
                </c:pt>
                <c:pt idx="10">
                  <c:v>Aug'10</c:v>
                </c:pt>
                <c:pt idx="11">
                  <c:v>Sep'10</c:v>
                </c:pt>
                <c:pt idx="12">
                  <c:v>Oct'10</c:v>
                </c:pt>
                <c:pt idx="13">
                  <c:v>Nov'10</c:v>
                </c:pt>
                <c:pt idx="14">
                  <c:v>Dec'10</c:v>
                </c:pt>
                <c:pt idx="15">
                  <c:v>Jan'11</c:v>
                </c:pt>
                <c:pt idx="16">
                  <c:v>Feb'11</c:v>
                </c:pt>
                <c:pt idx="17">
                  <c:v>Mar'11</c:v>
                </c:pt>
                <c:pt idx="18">
                  <c:v>Apr'11</c:v>
                </c:pt>
                <c:pt idx="19">
                  <c:v>May'11</c:v>
                </c:pt>
                <c:pt idx="20">
                  <c:v>Jun'11</c:v>
                </c:pt>
                <c:pt idx="21">
                  <c:v>Jul'11</c:v>
                </c:pt>
                <c:pt idx="22">
                  <c:v>Aug'11</c:v>
                </c:pt>
                <c:pt idx="23">
                  <c:v>Sep'11</c:v>
                </c:pt>
                <c:pt idx="24">
                  <c:v>Oct'11</c:v>
                </c:pt>
                <c:pt idx="25">
                  <c:v>Nov'11</c:v>
                </c:pt>
                <c:pt idx="26">
                  <c:v>Dec'11</c:v>
                </c:pt>
                <c:pt idx="27">
                  <c:v>Jan'12</c:v>
                </c:pt>
                <c:pt idx="28">
                  <c:v>Feb'12</c:v>
                </c:pt>
                <c:pt idx="29">
                  <c:v>Mar'12</c:v>
                </c:pt>
                <c:pt idx="30">
                  <c:v>Apr'12</c:v>
                </c:pt>
                <c:pt idx="31">
                  <c:v>May'12</c:v>
                </c:pt>
                <c:pt idx="32">
                  <c:v>Jun'12</c:v>
                </c:pt>
                <c:pt idx="33">
                  <c:v>Jul'12</c:v>
                </c:pt>
                <c:pt idx="34">
                  <c:v>Aug'12</c:v>
                </c:pt>
                <c:pt idx="35">
                  <c:v>Sep'12</c:v>
                </c:pt>
                <c:pt idx="36">
                  <c:v>Oct'12</c:v>
                </c:pt>
                <c:pt idx="37">
                  <c:v>Nov'12</c:v>
                </c:pt>
                <c:pt idx="38">
                  <c:v>Dec'12</c:v>
                </c:pt>
                <c:pt idx="39">
                  <c:v>Jan'13</c:v>
                </c:pt>
                <c:pt idx="40">
                  <c:v>Feb'13</c:v>
                </c:pt>
                <c:pt idx="41">
                  <c:v>Mar'13</c:v>
                </c:pt>
                <c:pt idx="42">
                  <c:v>Apr'13</c:v>
                </c:pt>
                <c:pt idx="43">
                  <c:v>May'13</c:v>
                </c:pt>
                <c:pt idx="44">
                  <c:v>Jun'13</c:v>
                </c:pt>
                <c:pt idx="45">
                  <c:v>Jul'13</c:v>
                </c:pt>
                <c:pt idx="46">
                  <c:v>Aug'13</c:v>
                </c:pt>
                <c:pt idx="47">
                  <c:v>Sep'13</c:v>
                </c:pt>
                <c:pt idx="48">
                  <c:v>Oct'13</c:v>
                </c:pt>
                <c:pt idx="49">
                  <c:v>Nov'13</c:v>
                </c:pt>
                <c:pt idx="50">
                  <c:v>Dec'13</c:v>
                </c:pt>
                <c:pt idx="51">
                  <c:v>Jan'14</c:v>
                </c:pt>
                <c:pt idx="52">
                  <c:v>Feb'14 (before 23.02)</c:v>
                </c:pt>
                <c:pt idx="53">
                  <c:v>Mar'14</c:v>
                </c:pt>
                <c:pt idx="54">
                  <c:v>Apr'14</c:v>
                </c:pt>
                <c:pt idx="55">
                  <c:v>May'14</c:v>
                </c:pt>
                <c:pt idx="56">
                  <c:v>Jun'14</c:v>
                </c:pt>
                <c:pt idx="57">
                  <c:v>Jul'14</c:v>
                </c:pt>
                <c:pt idx="58">
                  <c:v>Aug'14 (without ATO)</c:v>
                </c:pt>
                <c:pt idx="59">
                  <c:v>Sep'14 (without ATO)</c:v>
                </c:pt>
              </c:strCache>
            </c:strRef>
          </c:cat>
          <c:val>
            <c:numRef>
              <c:f>Лист1!$D$124:$D$183</c:f>
              <c:numCache>
                <c:formatCode>General</c:formatCode>
                <c:ptCount val="60"/>
                <c:pt idx="0">
                  <c:v>141</c:v>
                </c:pt>
                <c:pt idx="1">
                  <c:v>151</c:v>
                </c:pt>
                <c:pt idx="2">
                  <c:v>135</c:v>
                </c:pt>
                <c:pt idx="3">
                  <c:v>145</c:v>
                </c:pt>
                <c:pt idx="4">
                  <c:v>106</c:v>
                </c:pt>
                <c:pt idx="5">
                  <c:v>223</c:v>
                </c:pt>
                <c:pt idx="6">
                  <c:v>215</c:v>
                </c:pt>
                <c:pt idx="7">
                  <c:v>227</c:v>
                </c:pt>
                <c:pt idx="8">
                  <c:v>203</c:v>
                </c:pt>
                <c:pt idx="9">
                  <c:v>152</c:v>
                </c:pt>
                <c:pt idx="10">
                  <c:v>154</c:v>
                </c:pt>
                <c:pt idx="11">
                  <c:v>192</c:v>
                </c:pt>
                <c:pt idx="12">
                  <c:v>278</c:v>
                </c:pt>
                <c:pt idx="13">
                  <c:v>292</c:v>
                </c:pt>
                <c:pt idx="14">
                  <c:v>118</c:v>
                </c:pt>
                <c:pt idx="15" formatCode="_-* #,##0_₴_-;\-* #,##0_₴_-;_-* &quot;-&quot;??_₴_-;_-@_-">
                  <c:v>129</c:v>
                </c:pt>
                <c:pt idx="16" formatCode="_-* #,##0_₴_-;\-* #,##0_₴_-;_-* &quot;-&quot;??_₴_-;_-@_-">
                  <c:v>163</c:v>
                </c:pt>
                <c:pt idx="17" formatCode="_-* #,##0_₴_-;\-* #,##0_₴_-;_-* &quot;-&quot;??_₴_-;_-@_-">
                  <c:v>223</c:v>
                </c:pt>
                <c:pt idx="18" formatCode="_-* #,##0_₴_-;\-* #,##0_₴_-;_-* &quot;-&quot;??_₴_-;_-@_-">
                  <c:v>158</c:v>
                </c:pt>
                <c:pt idx="19" formatCode="_-* #,##0_₴_-;\-* #,##0_₴_-;_-* &quot;-&quot;??_₴_-;_-@_-">
                  <c:v>235</c:v>
                </c:pt>
                <c:pt idx="20" formatCode="_-* #,##0_₴_-;\-* #,##0_₴_-;_-* &quot;-&quot;??_₴_-;_-@_-">
                  <c:v>147</c:v>
                </c:pt>
                <c:pt idx="21" formatCode="_-* #,##0_₴_-;\-* #,##0_₴_-;_-* &quot;-&quot;??_₴_-;_-@_-">
                  <c:v>141</c:v>
                </c:pt>
                <c:pt idx="22" formatCode="_-* #,##0_₴_-;\-* #,##0_₴_-;_-* &quot;-&quot;??_₴_-;_-@_-">
                  <c:v>195</c:v>
                </c:pt>
                <c:pt idx="23" formatCode="_-* #,##0_₴_-;\-* #,##0_₴_-;_-* &quot;-&quot;??_₴_-;_-@_-">
                  <c:v>179</c:v>
                </c:pt>
                <c:pt idx="24" formatCode="_-* #,##0_₴_-;\-* #,##0_₴_-;_-* &quot;-&quot;??_₴_-;_-@_-">
                  <c:v>201</c:v>
                </c:pt>
                <c:pt idx="25" formatCode="_-* #,##0_₴_-;\-* #,##0_₴_-;_-* &quot;-&quot;??_₴_-;_-@_-">
                  <c:v>291</c:v>
                </c:pt>
                <c:pt idx="26" formatCode="_-* #,##0_₴_-;\-* #,##0_₴_-;_-* &quot;-&quot;??_₴_-;_-@_-">
                  <c:v>215</c:v>
                </c:pt>
                <c:pt idx="27" formatCode="_-* #,##0_₴_-;\-* #,##0_₴_-;_-* &quot;-&quot;??_₴_-;_-@_-">
                  <c:v>208</c:v>
                </c:pt>
                <c:pt idx="28" formatCode="_-* #,##0_₴_-;\-* #,##0_₴_-;_-* &quot;-&quot;??_₴_-;_-@_-">
                  <c:v>156</c:v>
                </c:pt>
                <c:pt idx="29" formatCode="_-* #,##0_₴_-;\-* #,##0_₴_-;_-* &quot;-&quot;??_₴_-;_-@_-">
                  <c:v>317</c:v>
                </c:pt>
                <c:pt idx="30" formatCode="_-* #,##0_₴_-;\-* #,##0_₴_-;_-* &quot;-&quot;??_₴_-;_-@_-">
                  <c:v>268</c:v>
                </c:pt>
                <c:pt idx="31" formatCode="_-* #,##0_₴_-;\-* #,##0_₴_-;_-* &quot;-&quot;??_₴_-;_-@_-">
                  <c:v>319</c:v>
                </c:pt>
                <c:pt idx="32" formatCode="_-* #,##0_₴_-;\-* #,##0_₴_-;_-* &quot;-&quot;??_₴_-;_-@_-">
                  <c:v>327</c:v>
                </c:pt>
                <c:pt idx="33" formatCode="_-* #,##0_₴_-;\-* #,##0_₴_-;_-* &quot;-&quot;??_₴_-;_-@_-">
                  <c:v>407</c:v>
                </c:pt>
                <c:pt idx="34" formatCode="_-* #,##0_₴_-;\-* #,##0_₴_-;_-* &quot;-&quot;??_₴_-;_-@_-">
                  <c:v>271</c:v>
                </c:pt>
                <c:pt idx="35" formatCode="_-* #,##0_₴_-;\-* #,##0_₴_-;_-* &quot;-&quot;??_₴_-;_-@_-">
                  <c:v>376</c:v>
                </c:pt>
                <c:pt idx="36" formatCode="_-* #,##0_₴_-;\-* #,##0_₴_-;_-* &quot;-&quot;??_₴_-;_-@_-">
                  <c:v>446</c:v>
                </c:pt>
                <c:pt idx="37" formatCode="_-* #,##0_₴_-;\-* #,##0_₴_-;_-* &quot;-&quot;??_₴_-;_-@_-">
                  <c:v>290</c:v>
                </c:pt>
                <c:pt idx="38" formatCode="_-* #,##0_₴_-;\-* #,##0_₴_-;_-* &quot;-&quot;??_₴_-;_-@_-">
                  <c:v>250</c:v>
                </c:pt>
                <c:pt idx="39" formatCode="_-* #,##0_₴_-;\-* #,##0_₴_-;_-* &quot;-&quot;??_₴_-;_-@_-">
                  <c:v>258</c:v>
                </c:pt>
                <c:pt idx="40" formatCode="_-* #,##0_₴_-;\-* #,##0_₴_-;_-* &quot;-&quot;??_₴_-;_-@_-">
                  <c:v>307</c:v>
                </c:pt>
                <c:pt idx="41" formatCode="_-* #,##0_₴_-;\-* #,##0_₴_-;_-* &quot;-&quot;??_₴_-;_-@_-">
                  <c:v>319</c:v>
                </c:pt>
                <c:pt idx="42" formatCode="_-* #,##0_₴_-;\-* #,##0_₴_-;_-* &quot;-&quot;??_₴_-;_-@_-">
                  <c:v>300</c:v>
                </c:pt>
                <c:pt idx="43" formatCode="_-* #,##0_₴_-;\-* #,##0_₴_-;_-* &quot;-&quot;??_₴_-;_-@_-">
                  <c:v>283</c:v>
                </c:pt>
                <c:pt idx="44" formatCode="_-* #,##0_₴_-;\-* #,##0_₴_-;_-* &quot;-&quot;??_₴_-;_-@_-">
                  <c:v>288</c:v>
                </c:pt>
                <c:pt idx="45" formatCode="_-* #,##0_₴_-;\-* #,##0_₴_-;_-* &quot;-&quot;??_₴_-;_-@_-">
                  <c:v>396</c:v>
                </c:pt>
                <c:pt idx="46" formatCode="_-* #,##0_₴_-;\-* #,##0_₴_-;_-* &quot;-&quot;??_₴_-;_-@_-">
                  <c:v>297</c:v>
                </c:pt>
                <c:pt idx="47" formatCode="_-* #,##0_₴_-;\-* #,##0_₴_-;_-* &quot;-&quot;??_₴_-;_-@_-">
                  <c:v>285</c:v>
                </c:pt>
                <c:pt idx="48" formatCode="_-* #,##0_₴_-;\-* #,##0_₴_-;_-* &quot;-&quot;??_₴_-;_-@_-">
                  <c:v>423</c:v>
                </c:pt>
                <c:pt idx="49" formatCode="_-* #,##0_₴_-;\-* #,##0_₴_-;_-* &quot;-&quot;??_₴_-;_-@_-">
                  <c:v>658</c:v>
                </c:pt>
                <c:pt idx="50" formatCode="_-* #,##0_₴_-;\-* #,##0_₴_-;_-* &quot;-&quot;??_₴_-;_-@_-">
                  <c:v>1009</c:v>
                </c:pt>
                <c:pt idx="51" formatCode="_-* #,##0_₴_-;\-* #,##0_₴_-;_-* &quot;-&quot;??_₴_-;_-@_-">
                  <c:v>1070</c:v>
                </c:pt>
                <c:pt idx="52" formatCode="_-* #,##0_₴_-;\-* #,##0_₴_-;_-* &quot;-&quot;??_₴_-;_-@_-">
                  <c:v>1485</c:v>
                </c:pt>
                <c:pt idx="58" formatCode="_-* #,##0_₴_-;\-* #,##0_₴_-;_-* &quot;-&quot;??_₴_-;_-@_-">
                  <c:v>742</c:v>
                </c:pt>
                <c:pt idx="59">
                  <c:v>737</c:v>
                </c:pt>
              </c:numCache>
            </c:numRef>
          </c:val>
        </c:ser>
        <c:ser>
          <c:idx val="1"/>
          <c:order val="1"/>
          <c:tx>
            <c:strRef>
              <c:f>Лист1!$E$123</c:f>
              <c:strCache>
                <c:ptCount val="1"/>
                <c:pt idx="0">
                  <c:v>Confrontation and violence</c:v>
                </c:pt>
              </c:strCache>
            </c:strRef>
          </c:tx>
          <c:spPr>
            <a:solidFill>
              <a:schemeClr val="accent2"/>
            </a:solidFill>
            <a:ln>
              <a:noFill/>
            </a:ln>
            <a:effectLst/>
          </c:spPr>
          <c:cat>
            <c:strRef>
              <c:f>Лист1!$C$124:$C$183</c:f>
              <c:strCache>
                <c:ptCount val="60"/>
                <c:pt idx="0">
                  <c:v>Oct'09</c:v>
                </c:pt>
                <c:pt idx="1">
                  <c:v>Nov'09</c:v>
                </c:pt>
                <c:pt idx="2">
                  <c:v>Dec'09</c:v>
                </c:pt>
                <c:pt idx="3">
                  <c:v>Jan'10</c:v>
                </c:pt>
                <c:pt idx="4">
                  <c:v>Feb'10</c:v>
                </c:pt>
                <c:pt idx="5">
                  <c:v>Mar'10</c:v>
                </c:pt>
                <c:pt idx="6">
                  <c:v>Apr'10</c:v>
                </c:pt>
                <c:pt idx="7">
                  <c:v>May'10</c:v>
                </c:pt>
                <c:pt idx="8">
                  <c:v>Jun'10</c:v>
                </c:pt>
                <c:pt idx="9">
                  <c:v>Jul'10</c:v>
                </c:pt>
                <c:pt idx="10">
                  <c:v>Aug'10</c:v>
                </c:pt>
                <c:pt idx="11">
                  <c:v>Sep'10</c:v>
                </c:pt>
                <c:pt idx="12">
                  <c:v>Oct'10</c:v>
                </c:pt>
                <c:pt idx="13">
                  <c:v>Nov'10</c:v>
                </c:pt>
                <c:pt idx="14">
                  <c:v>Dec'10</c:v>
                </c:pt>
                <c:pt idx="15">
                  <c:v>Jan'11</c:v>
                </c:pt>
                <c:pt idx="16">
                  <c:v>Feb'11</c:v>
                </c:pt>
                <c:pt idx="17">
                  <c:v>Mar'11</c:v>
                </c:pt>
                <c:pt idx="18">
                  <c:v>Apr'11</c:v>
                </c:pt>
                <c:pt idx="19">
                  <c:v>May'11</c:v>
                </c:pt>
                <c:pt idx="20">
                  <c:v>Jun'11</c:v>
                </c:pt>
                <c:pt idx="21">
                  <c:v>Jul'11</c:v>
                </c:pt>
                <c:pt idx="22">
                  <c:v>Aug'11</c:v>
                </c:pt>
                <c:pt idx="23">
                  <c:v>Sep'11</c:v>
                </c:pt>
                <c:pt idx="24">
                  <c:v>Oct'11</c:v>
                </c:pt>
                <c:pt idx="25">
                  <c:v>Nov'11</c:v>
                </c:pt>
                <c:pt idx="26">
                  <c:v>Dec'11</c:v>
                </c:pt>
                <c:pt idx="27">
                  <c:v>Jan'12</c:v>
                </c:pt>
                <c:pt idx="28">
                  <c:v>Feb'12</c:v>
                </c:pt>
                <c:pt idx="29">
                  <c:v>Mar'12</c:v>
                </c:pt>
                <c:pt idx="30">
                  <c:v>Apr'12</c:v>
                </c:pt>
                <c:pt idx="31">
                  <c:v>May'12</c:v>
                </c:pt>
                <c:pt idx="32">
                  <c:v>Jun'12</c:v>
                </c:pt>
                <c:pt idx="33">
                  <c:v>Jul'12</c:v>
                </c:pt>
                <c:pt idx="34">
                  <c:v>Aug'12</c:v>
                </c:pt>
                <c:pt idx="35">
                  <c:v>Sep'12</c:v>
                </c:pt>
                <c:pt idx="36">
                  <c:v>Oct'12</c:v>
                </c:pt>
                <c:pt idx="37">
                  <c:v>Nov'12</c:v>
                </c:pt>
                <c:pt idx="38">
                  <c:v>Dec'12</c:v>
                </c:pt>
                <c:pt idx="39">
                  <c:v>Jan'13</c:v>
                </c:pt>
                <c:pt idx="40">
                  <c:v>Feb'13</c:v>
                </c:pt>
                <c:pt idx="41">
                  <c:v>Mar'13</c:v>
                </c:pt>
                <c:pt idx="42">
                  <c:v>Apr'13</c:v>
                </c:pt>
                <c:pt idx="43">
                  <c:v>May'13</c:v>
                </c:pt>
                <c:pt idx="44">
                  <c:v>Jun'13</c:v>
                </c:pt>
                <c:pt idx="45">
                  <c:v>Jul'13</c:v>
                </c:pt>
                <c:pt idx="46">
                  <c:v>Aug'13</c:v>
                </c:pt>
                <c:pt idx="47">
                  <c:v>Sep'13</c:v>
                </c:pt>
                <c:pt idx="48">
                  <c:v>Oct'13</c:v>
                </c:pt>
                <c:pt idx="49">
                  <c:v>Nov'13</c:v>
                </c:pt>
                <c:pt idx="50">
                  <c:v>Dec'13</c:v>
                </c:pt>
                <c:pt idx="51">
                  <c:v>Jan'14</c:v>
                </c:pt>
                <c:pt idx="52">
                  <c:v>Feb'14 (before 23.02)</c:v>
                </c:pt>
                <c:pt idx="53">
                  <c:v>Mar'14</c:v>
                </c:pt>
                <c:pt idx="54">
                  <c:v>Apr'14</c:v>
                </c:pt>
                <c:pt idx="55">
                  <c:v>May'14</c:v>
                </c:pt>
                <c:pt idx="56">
                  <c:v>Jun'14</c:v>
                </c:pt>
                <c:pt idx="57">
                  <c:v>Jul'14</c:v>
                </c:pt>
                <c:pt idx="58">
                  <c:v>Aug'14 (without ATO)</c:v>
                </c:pt>
                <c:pt idx="59">
                  <c:v>Sep'14 (without ATO)</c:v>
                </c:pt>
              </c:strCache>
            </c:strRef>
          </c:cat>
          <c:val>
            <c:numRef>
              <c:f>Лист1!$E$124:$E$183</c:f>
              <c:numCache>
                <c:formatCode>General</c:formatCode>
                <c:ptCount val="60"/>
                <c:pt idx="0">
                  <c:v>26</c:v>
                </c:pt>
                <c:pt idx="1">
                  <c:v>42</c:v>
                </c:pt>
                <c:pt idx="2">
                  <c:v>36</c:v>
                </c:pt>
                <c:pt idx="3" formatCode="_-* #,##0_₴_-;\-* #,##0_₴_-;_-* &quot;-&quot;??_₴_-;_-@_-">
                  <c:v>38</c:v>
                </c:pt>
                <c:pt idx="4" formatCode="_-* #,##0_₴_-;\-* #,##0_₴_-;_-* &quot;-&quot;??_₴_-;_-@_-">
                  <c:v>24</c:v>
                </c:pt>
                <c:pt idx="5" formatCode="_-* #,##0_₴_-;\-* #,##0_₴_-;_-* &quot;-&quot;??_₴_-;_-@_-">
                  <c:v>41</c:v>
                </c:pt>
                <c:pt idx="6" formatCode="_-* #,##0_₴_-;\-* #,##0_₴_-;_-* &quot;-&quot;??_₴_-;_-@_-">
                  <c:v>43</c:v>
                </c:pt>
                <c:pt idx="7" formatCode="_-* #,##0_₴_-;\-* #,##0_₴_-;_-* &quot;-&quot;??_₴_-;_-@_-">
                  <c:v>43</c:v>
                </c:pt>
                <c:pt idx="8" formatCode="_-* #,##0_₴_-;\-* #,##0_₴_-;_-* &quot;-&quot;??_₴_-;_-@_-">
                  <c:v>41</c:v>
                </c:pt>
                <c:pt idx="9" formatCode="_-* #,##0_₴_-;\-* #,##0_₴_-;_-* &quot;-&quot;??_₴_-;_-@_-">
                  <c:v>35</c:v>
                </c:pt>
                <c:pt idx="10" formatCode="_-* #,##0_₴_-;\-* #,##0_₴_-;_-* &quot;-&quot;??_₴_-;_-@_-">
                  <c:v>48</c:v>
                </c:pt>
                <c:pt idx="11" formatCode="_-* #,##0_₴_-;\-* #,##0_₴_-;_-* &quot;-&quot;??_₴_-;_-@_-">
                  <c:v>43</c:v>
                </c:pt>
                <c:pt idx="12" formatCode="_-* #,##0_₴_-;\-* #,##0_₴_-;_-* &quot;-&quot;??_₴_-;_-@_-">
                  <c:v>56</c:v>
                </c:pt>
                <c:pt idx="13" formatCode="_-* #,##0_₴_-;\-* #,##0_₴_-;_-* &quot;-&quot;??_₴_-;_-@_-">
                  <c:v>61</c:v>
                </c:pt>
                <c:pt idx="14" formatCode="_-* #,##0_₴_-;\-* #,##0_₴_-;_-* &quot;-&quot;??_₴_-;_-@_-">
                  <c:v>25</c:v>
                </c:pt>
                <c:pt idx="15" formatCode="_-* #,##0_₴_-;\-* #,##0_₴_-;_-* &quot;-&quot;??_₴_-;_-@_-">
                  <c:v>15</c:v>
                </c:pt>
                <c:pt idx="16" formatCode="_-* #,##0_₴_-;\-* #,##0_₴_-;_-* &quot;-&quot;??_₴_-;_-@_-">
                  <c:v>17</c:v>
                </c:pt>
                <c:pt idx="17" formatCode="_-* #,##0_₴_-;\-* #,##0_₴_-;_-* &quot;-&quot;??_₴_-;_-@_-">
                  <c:v>26</c:v>
                </c:pt>
                <c:pt idx="18" formatCode="_-* #,##0_₴_-;\-* #,##0_₴_-;_-* &quot;-&quot;??_₴_-;_-@_-">
                  <c:v>31</c:v>
                </c:pt>
                <c:pt idx="19" formatCode="_-* #,##0_₴_-;\-* #,##0_₴_-;_-* &quot;-&quot;??_₴_-;_-@_-">
                  <c:v>54</c:v>
                </c:pt>
                <c:pt idx="20" formatCode="_-* #,##0_₴_-;\-* #,##0_₴_-;_-* &quot;-&quot;??_₴_-;_-@_-">
                  <c:v>36</c:v>
                </c:pt>
                <c:pt idx="21" formatCode="_-* #,##0_₴_-;\-* #,##0_₴_-;_-* &quot;-&quot;??_₴_-;_-@_-">
                  <c:v>39</c:v>
                </c:pt>
                <c:pt idx="22" formatCode="_-* #,##0_₴_-;\-* #,##0_₴_-;_-* &quot;-&quot;??_₴_-;_-@_-">
                  <c:v>42</c:v>
                </c:pt>
                <c:pt idx="23" formatCode="_-* #,##0_₴_-;\-* #,##0_₴_-;_-* &quot;-&quot;??_₴_-;_-@_-">
                  <c:v>41</c:v>
                </c:pt>
                <c:pt idx="24" formatCode="_-* #,##0_₴_-;\-* #,##0_₴_-;_-* &quot;-&quot;??_₴_-;_-@_-">
                  <c:v>29</c:v>
                </c:pt>
                <c:pt idx="25" formatCode="_-* #,##0_₴_-;\-* #,##0_₴_-;_-* &quot;-&quot;??_₴_-;_-@_-">
                  <c:v>50</c:v>
                </c:pt>
                <c:pt idx="26" formatCode="_-* #,##0_₴_-;\-* #,##0_₴_-;_-* &quot;-&quot;??_₴_-;_-@_-">
                  <c:v>32</c:v>
                </c:pt>
                <c:pt idx="27" formatCode="_-* #,##0_₴_-;\-* #,##0_₴_-;_-* &quot;-&quot;??_₴_-;_-@_-">
                  <c:v>55</c:v>
                </c:pt>
                <c:pt idx="28" formatCode="_-* #,##0_₴_-;\-* #,##0_₴_-;_-* &quot;-&quot;??_₴_-;_-@_-">
                  <c:v>40</c:v>
                </c:pt>
                <c:pt idx="29" formatCode="_-* #,##0_₴_-;\-* #,##0_₴_-;_-* &quot;-&quot;??_₴_-;_-@_-">
                  <c:v>48</c:v>
                </c:pt>
                <c:pt idx="30" formatCode="_-* #,##0_₴_-;\-* #,##0_₴_-;_-* &quot;-&quot;??_₴_-;_-@_-">
                  <c:v>64</c:v>
                </c:pt>
                <c:pt idx="31" formatCode="_-* #,##0_₴_-;\-* #,##0_₴_-;_-* &quot;-&quot;??_₴_-;_-@_-">
                  <c:v>84</c:v>
                </c:pt>
                <c:pt idx="32" formatCode="_-* #,##0_₴_-;\-* #,##0_₴_-;_-* &quot;-&quot;??_₴_-;_-@_-">
                  <c:v>61</c:v>
                </c:pt>
                <c:pt idx="33" formatCode="_-* #,##0_₴_-;\-* #,##0_₴_-;_-* &quot;-&quot;??_₴_-;_-@_-">
                  <c:v>100</c:v>
                </c:pt>
                <c:pt idx="34" formatCode="_-* #,##0_₴_-;\-* #,##0_₴_-;_-* &quot;-&quot;??_₴_-;_-@_-">
                  <c:v>81</c:v>
                </c:pt>
                <c:pt idx="35" formatCode="_-* #,##0_₴_-;\-* #,##0_₴_-;_-* &quot;-&quot;??_₴_-;_-@_-">
                  <c:v>127</c:v>
                </c:pt>
                <c:pt idx="36" formatCode="_-* #,##0_₴_-;\-* #,##0_₴_-;_-* &quot;-&quot;??_₴_-;_-@_-">
                  <c:v>196</c:v>
                </c:pt>
                <c:pt idx="37" formatCode="_-* #,##0_₴_-;\-* #,##0_₴_-;_-* &quot;-&quot;??_₴_-;_-@_-">
                  <c:v>78</c:v>
                </c:pt>
                <c:pt idx="38" formatCode="_-* #,##0_₴_-;\-* #,##0_₴_-;_-* &quot;-&quot;??_₴_-;_-@_-">
                  <c:v>70</c:v>
                </c:pt>
                <c:pt idx="39" formatCode="_-* #,##0_₴_-;\-* #,##0_₴_-;_-* &quot;-&quot;??_₴_-;_-@_-">
                  <c:v>59</c:v>
                </c:pt>
                <c:pt idx="40" formatCode="_-* #,##0_₴_-;\-* #,##0_₴_-;_-* &quot;-&quot;??_₴_-;_-@_-">
                  <c:v>58</c:v>
                </c:pt>
                <c:pt idx="41" formatCode="_-* #,##0_₴_-;\-* #,##0_₴_-;_-* &quot;-&quot;??_₴_-;_-@_-">
                  <c:v>88</c:v>
                </c:pt>
                <c:pt idx="42" formatCode="_-* #,##0_₴_-;\-* #,##0_₴_-;_-* &quot;-&quot;??_₴_-;_-@_-">
                  <c:v>73</c:v>
                </c:pt>
                <c:pt idx="43" formatCode="_-* #,##0_₴_-;\-* #,##0_₴_-;_-* &quot;-&quot;??_₴_-;_-@_-">
                  <c:v>63</c:v>
                </c:pt>
                <c:pt idx="44" formatCode="_-* #,##0_₴_-;\-* #,##0_₴_-;_-* &quot;-&quot;??_₴_-;_-@_-">
                  <c:v>100</c:v>
                </c:pt>
                <c:pt idx="45" formatCode="_-* #,##0_₴_-;\-* #,##0_₴_-;_-* &quot;-&quot;??_₴_-;_-@_-">
                  <c:v>105</c:v>
                </c:pt>
                <c:pt idx="46" formatCode="_-* #,##0_₴_-;\-* #,##0_₴_-;_-* &quot;-&quot;??_₴_-;_-@_-">
                  <c:v>103</c:v>
                </c:pt>
                <c:pt idx="47" formatCode="_-* #,##0_₴_-;\-* #,##0_₴_-;_-* &quot;-&quot;??_₴_-;_-@_-">
                  <c:v>80</c:v>
                </c:pt>
                <c:pt idx="48" formatCode="_-* #,##0_₴_-;\-* #,##0_₴_-;_-* &quot;-&quot;??_₴_-;_-@_-">
                  <c:v>109</c:v>
                </c:pt>
                <c:pt idx="49" formatCode="_-* #,##0_₴_-;\-* #,##0_₴_-;_-* &quot;-&quot;??_₴_-;_-@_-">
                  <c:v>161</c:v>
                </c:pt>
                <c:pt idx="50" formatCode="_-* #,##0_₴_-;\-* #,##0_₴_-;_-* &quot;-&quot;??_₴_-;_-@_-">
                  <c:v>205</c:v>
                </c:pt>
                <c:pt idx="51" formatCode="_-* #,##0_₴_-;\-* #,##0_₴_-;_-* &quot;-&quot;??_₴_-;_-@_-">
                  <c:v>366</c:v>
                </c:pt>
                <c:pt idx="52" formatCode="_-* #,##0_₴_-;\-* #,##0_₴_-;_-* &quot;-&quot;??_₴_-;_-@_-">
                  <c:v>758</c:v>
                </c:pt>
                <c:pt idx="58" formatCode="_-* #,##0_₴_-;\-* #,##0_₴_-;_-* &quot;-&quot;??_₴_-;_-@_-">
                  <c:v>421</c:v>
                </c:pt>
                <c:pt idx="59">
                  <c:v>393</c:v>
                </c:pt>
              </c:numCache>
            </c:numRef>
          </c:val>
        </c:ser>
        <c:gapWidth val="219"/>
        <c:overlap val="-27"/>
        <c:axId val="61485440"/>
        <c:axId val="61486976"/>
      </c:barChart>
      <c:catAx>
        <c:axId val="6148544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uk-UA"/>
          </a:p>
        </c:txPr>
        <c:crossAx val="61486976"/>
        <c:crosses val="autoZero"/>
        <c:auto val="1"/>
        <c:lblAlgn val="ctr"/>
        <c:lblOffset val="100"/>
      </c:catAx>
      <c:valAx>
        <c:axId val="6148697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uk-UA"/>
          </a:p>
        </c:txPr>
        <c:crossAx val="6148544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uk-UA"/>
        </a:p>
      </c:txPr>
    </c:legend>
    <c:plotVisOnly val="1"/>
    <c:dispBlanksAs val="gap"/>
  </c:chart>
  <c:spPr>
    <a:noFill/>
    <a:ln>
      <a:noFill/>
    </a:ln>
    <a:effectLst/>
  </c:spPr>
  <c:txPr>
    <a:bodyPr/>
    <a:lstStyle/>
    <a:p>
      <a:pPr>
        <a:defRPr sz="1200"/>
      </a:pPr>
      <a:endParaRPr lang="uk-UA"/>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uk-UA"/>
  <c:style val="10"/>
  <c:chart>
    <c:plotArea>
      <c:layout>
        <c:manualLayout>
          <c:layoutTarget val="inner"/>
          <c:xMode val="edge"/>
          <c:yMode val="edge"/>
          <c:x val="0.10713031948679588"/>
          <c:y val="5.4909089532550109E-2"/>
          <c:w val="0.51582146494851921"/>
          <c:h val="0.90283331762688235"/>
        </c:manualLayout>
      </c:layout>
      <c:doughnutChart>
        <c:varyColors val="1"/>
        <c:ser>
          <c:idx val="0"/>
          <c:order val="0"/>
          <c:tx>
            <c:strRef>
              <c:f>Лист1!$C$202</c:f>
              <c:strCache>
                <c:ptCount val="1"/>
                <c:pt idx="0">
                  <c:v>2013 (до 20.11)</c:v>
                </c:pt>
              </c:strCache>
            </c:strRef>
          </c:tx>
          <c:dLbls>
            <c:spPr>
              <a:noFill/>
              <a:ln>
                <a:noFill/>
              </a:ln>
              <a:effectLst/>
            </c:spPr>
            <c:txPr>
              <a:bodyPr wrap="square" lIns="38100" tIns="19050" rIns="38100" bIns="19050" anchor="ctr">
                <a:spAutoFit/>
              </a:bodyPr>
              <a:lstStyle/>
              <a:p>
                <a:pPr>
                  <a:defRPr sz="1400"/>
                </a:pPr>
                <a:endParaRPr lang="uk-UA"/>
              </a:p>
            </c:txPr>
            <c:showVal val="1"/>
            <c:showLeaderLines val="1"/>
            <c:extLst>
              <c:ext xmlns:c15="http://schemas.microsoft.com/office/drawing/2012/chart" uri="{CE6537A1-D6FC-4f65-9D91-7224C49458BB}">
                <c15:layout/>
              </c:ext>
            </c:extLst>
          </c:dLbls>
          <c:cat>
            <c:strRef>
              <c:f>Лист1!$B$203:$B$211</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Лист1!$C$203:$C$211</c:f>
              <c:numCache>
                <c:formatCode>_-* #,##0_₴_-;\-* #,##0_₴_-;_-* "-"??_₴_-;_-@_-</c:formatCode>
                <c:ptCount val="9"/>
                <c:pt idx="0">
                  <c:v>24</c:v>
                </c:pt>
                <c:pt idx="1">
                  <c:v>87</c:v>
                </c:pt>
                <c:pt idx="2">
                  <c:v>364</c:v>
                </c:pt>
                <c:pt idx="4">
                  <c:v>28</c:v>
                </c:pt>
                <c:pt idx="5">
                  <c:v>50</c:v>
                </c:pt>
                <c:pt idx="7">
                  <c:v>48</c:v>
                </c:pt>
                <c:pt idx="8">
                  <c:v>3</c:v>
                </c:pt>
              </c:numCache>
            </c:numRef>
          </c:val>
        </c:ser>
        <c:ser>
          <c:idx val="1"/>
          <c:order val="1"/>
          <c:tx>
            <c:strRef>
              <c:f>Лист1!$D$202</c:f>
              <c:strCache>
                <c:ptCount val="1"/>
                <c:pt idx="0">
                  <c:v>Майдан</c:v>
                </c:pt>
              </c:strCache>
            </c:strRef>
          </c:tx>
          <c:dLbls>
            <c:spPr>
              <a:noFill/>
              <a:ln>
                <a:noFill/>
              </a:ln>
              <a:effectLst/>
            </c:spPr>
            <c:txPr>
              <a:bodyPr wrap="square" lIns="38100" tIns="19050" rIns="38100" bIns="19050" anchor="ctr">
                <a:spAutoFit/>
              </a:bodyPr>
              <a:lstStyle/>
              <a:p>
                <a:pPr>
                  <a:defRPr sz="1400"/>
                </a:pPr>
                <a:endParaRPr lang="uk-UA"/>
              </a:p>
            </c:txPr>
            <c:showVal val="1"/>
            <c:showLeaderLines val="1"/>
            <c:extLst>
              <c:ext xmlns:c15="http://schemas.microsoft.com/office/drawing/2012/chart" uri="{CE6537A1-D6FC-4f65-9D91-7224C49458BB}">
                <c15:layout/>
              </c:ext>
            </c:extLst>
          </c:dLbls>
          <c:cat>
            <c:strRef>
              <c:f>Лист1!$B$203:$B$211</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Лист1!$D$203:$D$211</c:f>
              <c:numCache>
                <c:formatCode>_-* #,##0_₴_-;\-* #,##0_₴_-;_-* "-"??_₴_-;_-@_-</c:formatCode>
                <c:ptCount val="9"/>
                <c:pt idx="0">
                  <c:v>20</c:v>
                </c:pt>
                <c:pt idx="1">
                  <c:v>140</c:v>
                </c:pt>
                <c:pt idx="2">
                  <c:v>601</c:v>
                </c:pt>
                <c:pt idx="4">
                  <c:v>60</c:v>
                </c:pt>
                <c:pt idx="5">
                  <c:v>14</c:v>
                </c:pt>
                <c:pt idx="7">
                  <c:v>234</c:v>
                </c:pt>
                <c:pt idx="8">
                  <c:v>6</c:v>
                </c:pt>
              </c:numCache>
            </c:numRef>
          </c:val>
        </c:ser>
        <c:ser>
          <c:idx val="2"/>
          <c:order val="2"/>
          <c:tx>
            <c:strRef>
              <c:f>Лист1!$E$202</c:f>
              <c:strCache>
                <c:ptCount val="1"/>
                <c:pt idx="0">
                  <c:v>August та September 2014</c:v>
                </c:pt>
              </c:strCache>
            </c:strRef>
          </c:tx>
          <c:dLbls>
            <c:spPr>
              <a:noFill/>
              <a:ln>
                <a:noFill/>
              </a:ln>
              <a:effectLst/>
            </c:spPr>
            <c:txPr>
              <a:bodyPr wrap="square" lIns="38100" tIns="19050" rIns="38100" bIns="19050" anchor="ctr">
                <a:spAutoFit/>
              </a:bodyPr>
              <a:lstStyle/>
              <a:p>
                <a:pPr>
                  <a:defRPr sz="1400"/>
                </a:pPr>
                <a:endParaRPr lang="uk-UA"/>
              </a:p>
            </c:txPr>
            <c:showVal val="1"/>
            <c:showLeaderLines val="1"/>
            <c:extLst>
              <c:ext xmlns:c15="http://schemas.microsoft.com/office/drawing/2012/chart" uri="{CE6537A1-D6FC-4f65-9D91-7224C49458BB}">
                <c15:layout/>
              </c:ext>
            </c:extLst>
          </c:dLbls>
          <c:cat>
            <c:strRef>
              <c:f>Лист1!$B$203:$B$211</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Лист1!$E$203:$E$211</c:f>
              <c:numCache>
                <c:formatCode>_-* #,##0_₴_-;\-* #,##0_₴_-;_-* "-"??_₴_-;_-@_-</c:formatCode>
                <c:ptCount val="9"/>
                <c:pt idx="0">
                  <c:v>9</c:v>
                </c:pt>
                <c:pt idx="1">
                  <c:v>34</c:v>
                </c:pt>
                <c:pt idx="2">
                  <c:v>417</c:v>
                </c:pt>
                <c:pt idx="3">
                  <c:v>4</c:v>
                </c:pt>
                <c:pt idx="4">
                  <c:v>19</c:v>
                </c:pt>
                <c:pt idx="5">
                  <c:v>10</c:v>
                </c:pt>
                <c:pt idx="7">
                  <c:v>9</c:v>
                </c:pt>
              </c:numCache>
            </c:numRef>
          </c:val>
        </c:ser>
        <c:firstSliceAng val="0"/>
        <c:holeSize val="50"/>
      </c:doughnutChart>
    </c:plotArea>
    <c:legend>
      <c:legendPos val="r"/>
      <c:layout/>
      <c:txPr>
        <a:bodyPr/>
        <a:lstStyle/>
        <a:p>
          <a:pPr>
            <a:defRPr sz="1400"/>
          </a:pPr>
          <a:endParaRPr lang="uk-UA"/>
        </a:p>
      </c:txPr>
    </c:legend>
    <c:plotVisOnly val="1"/>
    <c:dispBlanksAs val="zero"/>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uk-UA"/>
  <c:style val="10"/>
  <c:chart>
    <c:autoTitleDeleted val="1"/>
    <c:plotArea>
      <c:layout>
        <c:manualLayout>
          <c:layoutTarget val="inner"/>
          <c:xMode val="edge"/>
          <c:yMode val="edge"/>
          <c:x val="0.11672099237618783"/>
          <c:y val="4.9343678236173097E-2"/>
          <c:w val="0.49050042828807155"/>
          <c:h val="0.89276873390687761"/>
        </c:manualLayout>
      </c:layout>
      <c:doughnutChart>
        <c:varyColors val="1"/>
        <c:ser>
          <c:idx val="0"/>
          <c:order val="0"/>
          <c:tx>
            <c:strRef>
              <c:f>Лист1!$C$213</c:f>
              <c:strCache>
                <c:ptCount val="1"/>
                <c:pt idx="0">
                  <c:v>2013 (до 20.11)</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Лист1!$B$214:$B$222</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Лист1!$C$214:$C$222</c:f>
              <c:numCache>
                <c:formatCode>_-* #,##0_₴_-;\-* #,##0_₴_-;_-* "-"??_₴_-;_-@_-</c:formatCode>
                <c:ptCount val="9"/>
                <c:pt idx="0">
                  <c:v>8</c:v>
                </c:pt>
                <c:pt idx="1">
                  <c:v>13</c:v>
                </c:pt>
                <c:pt idx="2">
                  <c:v>65</c:v>
                </c:pt>
                <c:pt idx="4">
                  <c:v>21</c:v>
                </c:pt>
                <c:pt idx="5">
                  <c:v>16</c:v>
                </c:pt>
                <c:pt idx="7">
                  <c:v>70</c:v>
                </c:pt>
                <c:pt idx="8">
                  <c:v>6</c:v>
                </c:pt>
              </c:numCache>
            </c:numRef>
          </c:val>
        </c:ser>
        <c:ser>
          <c:idx val="1"/>
          <c:order val="1"/>
          <c:tx>
            <c:strRef>
              <c:f>Лист1!$D$213</c:f>
              <c:strCache>
                <c:ptCount val="1"/>
                <c:pt idx="0">
                  <c:v>Майдан</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Лист1!$B$214:$B$222</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Лист1!$D$214:$D$222</c:f>
              <c:numCache>
                <c:formatCode>_-* #,##0_₴_-;\-* #,##0_₴_-;_-* "-"??_₴_-;_-@_-</c:formatCode>
                <c:ptCount val="9"/>
                <c:pt idx="0">
                  <c:v>21</c:v>
                </c:pt>
                <c:pt idx="1">
                  <c:v>11</c:v>
                </c:pt>
                <c:pt idx="2">
                  <c:v>64</c:v>
                </c:pt>
                <c:pt idx="4">
                  <c:v>29</c:v>
                </c:pt>
                <c:pt idx="5">
                  <c:v>4</c:v>
                </c:pt>
                <c:pt idx="7">
                  <c:v>111</c:v>
                </c:pt>
                <c:pt idx="8">
                  <c:v>12</c:v>
                </c:pt>
              </c:numCache>
            </c:numRef>
          </c:val>
        </c:ser>
        <c:ser>
          <c:idx val="2"/>
          <c:order val="2"/>
          <c:tx>
            <c:strRef>
              <c:f>Лист1!$E$213</c:f>
              <c:strCache>
                <c:ptCount val="1"/>
                <c:pt idx="0">
                  <c:v>August та September 2014</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Лист1!$B$214:$B$222</c:f>
              <c:strCache>
                <c:ptCount val="9"/>
                <c:pt idx="0">
                  <c:v>Public authorities</c:v>
                </c:pt>
                <c:pt idx="1">
                  <c:v>Courts</c:v>
                </c:pt>
                <c:pt idx="2">
                  <c:v>Law enforcement bodies</c:v>
                </c:pt>
                <c:pt idx="3">
                  <c:v>Non-government armed groups</c:v>
                </c:pt>
                <c:pt idx="4">
                  <c:v>Other</c:v>
                </c:pt>
                <c:pt idx="5">
                  <c:v>Private companies</c:v>
                </c:pt>
                <c:pt idx="6">
                  <c:v>Self-proclaimed authorities</c:v>
                </c:pt>
                <c:pt idx="7">
                  <c:v>Unknowns</c:v>
                </c:pt>
                <c:pt idx="8">
                  <c:v>Parties or politicians</c:v>
                </c:pt>
              </c:strCache>
            </c:strRef>
          </c:cat>
          <c:val>
            <c:numRef>
              <c:f>Лист1!$E$214:$E$222</c:f>
              <c:numCache>
                <c:formatCode>_-* #,##0_₴_-;\-* #,##0_₴_-;_-* "-"??_₴_-;_-@_-</c:formatCode>
                <c:ptCount val="9"/>
                <c:pt idx="0">
                  <c:v>18</c:v>
                </c:pt>
                <c:pt idx="1">
                  <c:v>11</c:v>
                </c:pt>
                <c:pt idx="2">
                  <c:v>128</c:v>
                </c:pt>
                <c:pt idx="3">
                  <c:v>101</c:v>
                </c:pt>
                <c:pt idx="4">
                  <c:v>21</c:v>
                </c:pt>
                <c:pt idx="5">
                  <c:v>1</c:v>
                </c:pt>
                <c:pt idx="6">
                  <c:v>24</c:v>
                </c:pt>
                <c:pt idx="7">
                  <c:v>29</c:v>
                </c:pt>
                <c:pt idx="8">
                  <c:v>5</c:v>
                </c:pt>
              </c:numCache>
            </c:numRef>
          </c:val>
        </c:ser>
        <c:dLbls>
          <c:showPercent val="1"/>
        </c:dLbls>
        <c:firstSliceAng val="0"/>
        <c:holeSize val="50"/>
      </c:doughnutChart>
    </c:plotArea>
    <c:legend>
      <c:legendPos val="r"/>
      <c:layout/>
      <c:txPr>
        <a:bodyPr/>
        <a:lstStyle/>
        <a:p>
          <a:pPr>
            <a:defRPr sz="1400"/>
          </a:pPr>
          <a:endParaRPr lang="uk-UA"/>
        </a:p>
      </c:txPr>
    </c:legend>
    <c:plotVisOnly val="1"/>
    <c:dispBlanksAs val="zero"/>
  </c:chart>
  <c:txPr>
    <a:bodyPr/>
    <a:lstStyle/>
    <a:p>
      <a:pPr>
        <a:defRPr sz="1800"/>
      </a:pPr>
      <a:endParaRPr lang="uk-UA"/>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uk-UA"/>
  <c:style val="10"/>
  <c:chart>
    <c:plotArea>
      <c:layout/>
      <c:doughnutChart>
        <c:varyColors val="1"/>
        <c:ser>
          <c:idx val="0"/>
          <c:order val="0"/>
          <c:tx>
            <c:strRef>
              <c:f>Лист1!$C$227</c:f>
              <c:strCache>
                <c:ptCount val="1"/>
                <c:pt idx="0">
                  <c:v>2013 (до 20.11)</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Лист1!$B$228:$B$234</c:f>
              <c:strCache>
                <c:ptCount val="7"/>
                <c:pt idx="0">
                  <c:v>Center</c:v>
                </c:pt>
                <c:pt idx="1">
                  <c:v>Crimea</c:v>
                </c:pt>
                <c:pt idx="2">
                  <c:v>Donbass</c:v>
                </c:pt>
                <c:pt idx="3">
                  <c:v>East</c:v>
                </c:pt>
                <c:pt idx="4">
                  <c:v>Kyiv</c:v>
                </c:pt>
                <c:pt idx="5">
                  <c:v>South</c:v>
                </c:pt>
                <c:pt idx="6">
                  <c:v>West</c:v>
                </c:pt>
              </c:strCache>
            </c:strRef>
          </c:cat>
          <c:val>
            <c:numRef>
              <c:f>Лист1!$C$228:$C$234</c:f>
              <c:numCache>
                <c:formatCode>_-* #,##0_₴_-;\-* #,##0_₴_-;_-* "-"??_₴_-;_-@_-</c:formatCode>
                <c:ptCount val="7"/>
                <c:pt idx="0">
                  <c:v>101</c:v>
                </c:pt>
                <c:pt idx="1">
                  <c:v>18</c:v>
                </c:pt>
                <c:pt idx="2">
                  <c:v>48</c:v>
                </c:pt>
                <c:pt idx="3">
                  <c:v>61</c:v>
                </c:pt>
                <c:pt idx="4">
                  <c:v>188</c:v>
                </c:pt>
                <c:pt idx="5">
                  <c:v>83</c:v>
                </c:pt>
                <c:pt idx="6">
                  <c:v>105</c:v>
                </c:pt>
              </c:numCache>
            </c:numRef>
          </c:val>
        </c:ser>
        <c:ser>
          <c:idx val="1"/>
          <c:order val="1"/>
          <c:tx>
            <c:strRef>
              <c:f>Лист1!$D$227</c:f>
              <c:strCache>
                <c:ptCount val="1"/>
                <c:pt idx="0">
                  <c:v>Майдан</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Лист1!$B$228:$B$234</c:f>
              <c:strCache>
                <c:ptCount val="7"/>
                <c:pt idx="0">
                  <c:v>Center</c:v>
                </c:pt>
                <c:pt idx="1">
                  <c:v>Crimea</c:v>
                </c:pt>
                <c:pt idx="2">
                  <c:v>Donbass</c:v>
                </c:pt>
                <c:pt idx="3">
                  <c:v>East</c:v>
                </c:pt>
                <c:pt idx="4">
                  <c:v>Kyiv</c:v>
                </c:pt>
                <c:pt idx="5">
                  <c:v>South</c:v>
                </c:pt>
                <c:pt idx="6">
                  <c:v>West</c:v>
                </c:pt>
              </c:strCache>
            </c:strRef>
          </c:cat>
          <c:val>
            <c:numRef>
              <c:f>Лист1!$D$228:$D$234</c:f>
              <c:numCache>
                <c:formatCode>_-* #,##0_₴_-;\-* #,##0_₴_-;_-* "-"??_₴_-;_-@_-</c:formatCode>
                <c:ptCount val="7"/>
                <c:pt idx="0">
                  <c:v>294</c:v>
                </c:pt>
                <c:pt idx="1">
                  <c:v>23</c:v>
                </c:pt>
                <c:pt idx="2">
                  <c:v>59</c:v>
                </c:pt>
                <c:pt idx="3">
                  <c:v>130</c:v>
                </c:pt>
                <c:pt idx="4">
                  <c:v>255</c:v>
                </c:pt>
                <c:pt idx="5">
                  <c:v>103</c:v>
                </c:pt>
                <c:pt idx="6">
                  <c:v>205</c:v>
                </c:pt>
              </c:numCache>
            </c:numRef>
          </c:val>
        </c:ser>
        <c:ser>
          <c:idx val="2"/>
          <c:order val="2"/>
          <c:tx>
            <c:strRef>
              <c:f>Лист1!$E$227</c:f>
              <c:strCache>
                <c:ptCount val="1"/>
                <c:pt idx="0">
                  <c:v>August та September 2014</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Лист1!$B$228:$B$234</c:f>
              <c:strCache>
                <c:ptCount val="7"/>
                <c:pt idx="0">
                  <c:v>Center</c:v>
                </c:pt>
                <c:pt idx="1">
                  <c:v>Crimea</c:v>
                </c:pt>
                <c:pt idx="2">
                  <c:v>Donbass</c:v>
                </c:pt>
                <c:pt idx="3">
                  <c:v>East</c:v>
                </c:pt>
                <c:pt idx="4">
                  <c:v>Kyiv</c:v>
                </c:pt>
                <c:pt idx="5">
                  <c:v>South</c:v>
                </c:pt>
                <c:pt idx="6">
                  <c:v>West</c:v>
                </c:pt>
              </c:strCache>
            </c:strRef>
          </c:cat>
          <c:val>
            <c:numRef>
              <c:f>Лист1!$E$228:$E$234</c:f>
              <c:numCache>
                <c:formatCode>_-* #,##0_₴_-;\-* #,##0_₴_-;_-* "-"??_₴_-;_-@_-</c:formatCode>
                <c:ptCount val="7"/>
                <c:pt idx="0">
                  <c:v>49</c:v>
                </c:pt>
                <c:pt idx="1">
                  <c:v>10</c:v>
                </c:pt>
                <c:pt idx="2">
                  <c:v>170</c:v>
                </c:pt>
                <c:pt idx="3">
                  <c:v>100</c:v>
                </c:pt>
                <c:pt idx="4">
                  <c:v>36</c:v>
                </c:pt>
                <c:pt idx="5">
                  <c:v>104</c:v>
                </c:pt>
                <c:pt idx="6">
                  <c:v>27</c:v>
                </c:pt>
              </c:numCache>
            </c:numRef>
          </c:val>
        </c:ser>
        <c:firstSliceAng val="0"/>
        <c:holeSize val="50"/>
      </c:doughnutChart>
    </c:plotArea>
    <c:legend>
      <c:legendPos val="r"/>
      <c:layout/>
      <c:txPr>
        <a:bodyPr/>
        <a:lstStyle/>
        <a:p>
          <a:pPr>
            <a:defRPr sz="1400"/>
          </a:pPr>
          <a:endParaRPr lang="uk-UA"/>
        </a:p>
      </c:txPr>
    </c:legend>
    <c:plotVisOnly val="1"/>
    <c:dispBlanksAs val="zero"/>
  </c:chart>
  <c:txPr>
    <a:bodyPr/>
    <a:lstStyle/>
    <a:p>
      <a:pPr>
        <a:defRPr sz="1800"/>
      </a:pPr>
      <a:endParaRPr lang="uk-UA"/>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uk-UA"/>
  <c:style val="10"/>
  <c:chart>
    <c:plotArea>
      <c:layout>
        <c:manualLayout>
          <c:layoutTarget val="inner"/>
          <c:xMode val="edge"/>
          <c:yMode val="edge"/>
          <c:x val="0.16745999654135599"/>
          <c:y val="4.7527117384187072E-2"/>
          <c:w val="0.51579746708178142"/>
          <c:h val="0.87500036842269679"/>
        </c:manualLayout>
      </c:layout>
      <c:doughnutChart>
        <c:varyColors val="1"/>
        <c:ser>
          <c:idx val="0"/>
          <c:order val="0"/>
          <c:tx>
            <c:strRef>
              <c:f>Лист1!$C$239</c:f>
              <c:strCache>
                <c:ptCount val="1"/>
                <c:pt idx="0">
                  <c:v>2013 (до 20.11)</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Лист1!$B$240:$B$246</c:f>
              <c:strCache>
                <c:ptCount val="7"/>
                <c:pt idx="0">
                  <c:v>Center</c:v>
                </c:pt>
                <c:pt idx="1">
                  <c:v>Crimea</c:v>
                </c:pt>
                <c:pt idx="2">
                  <c:v>Donbass</c:v>
                </c:pt>
                <c:pt idx="3">
                  <c:v>East</c:v>
                </c:pt>
                <c:pt idx="4">
                  <c:v>Kyiv</c:v>
                </c:pt>
                <c:pt idx="5">
                  <c:v>South</c:v>
                </c:pt>
                <c:pt idx="6">
                  <c:v>West</c:v>
                </c:pt>
              </c:strCache>
            </c:strRef>
          </c:cat>
          <c:val>
            <c:numRef>
              <c:f>Лист1!$C$240:$C$246</c:f>
              <c:numCache>
                <c:formatCode>_-* #,##0_₴_-;\-* #,##0_₴_-;_-* "-"??_₴_-;_-@_-</c:formatCode>
                <c:ptCount val="7"/>
                <c:pt idx="0">
                  <c:v>40</c:v>
                </c:pt>
                <c:pt idx="1">
                  <c:v>9</c:v>
                </c:pt>
                <c:pt idx="2">
                  <c:v>26</c:v>
                </c:pt>
                <c:pt idx="3">
                  <c:v>20</c:v>
                </c:pt>
                <c:pt idx="4">
                  <c:v>41</c:v>
                </c:pt>
                <c:pt idx="5">
                  <c:v>29</c:v>
                </c:pt>
                <c:pt idx="6">
                  <c:v>29</c:v>
                </c:pt>
              </c:numCache>
            </c:numRef>
          </c:val>
        </c:ser>
        <c:ser>
          <c:idx val="1"/>
          <c:order val="1"/>
          <c:tx>
            <c:strRef>
              <c:f>Лист1!$D$239</c:f>
              <c:strCache>
                <c:ptCount val="1"/>
                <c:pt idx="0">
                  <c:v>Майдан</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Лист1!$B$240:$B$246</c:f>
              <c:strCache>
                <c:ptCount val="7"/>
                <c:pt idx="0">
                  <c:v>Center</c:v>
                </c:pt>
                <c:pt idx="1">
                  <c:v>Crimea</c:v>
                </c:pt>
                <c:pt idx="2">
                  <c:v>Donbass</c:v>
                </c:pt>
                <c:pt idx="3">
                  <c:v>East</c:v>
                </c:pt>
                <c:pt idx="4">
                  <c:v>Kyiv</c:v>
                </c:pt>
                <c:pt idx="5">
                  <c:v>South</c:v>
                </c:pt>
                <c:pt idx="6">
                  <c:v>West</c:v>
                </c:pt>
              </c:strCache>
            </c:strRef>
          </c:cat>
          <c:val>
            <c:numRef>
              <c:f>Лист1!$D$240:$D$246</c:f>
              <c:numCache>
                <c:formatCode>_-* #,##0_₴_-;\-* #,##0_₴_-;_-* "-"??_₴_-;_-@_-</c:formatCode>
                <c:ptCount val="7"/>
                <c:pt idx="0">
                  <c:v>53</c:v>
                </c:pt>
                <c:pt idx="1">
                  <c:v>10</c:v>
                </c:pt>
                <c:pt idx="2">
                  <c:v>25</c:v>
                </c:pt>
                <c:pt idx="3">
                  <c:v>29</c:v>
                </c:pt>
                <c:pt idx="4">
                  <c:v>45</c:v>
                </c:pt>
                <c:pt idx="5">
                  <c:v>33</c:v>
                </c:pt>
                <c:pt idx="6">
                  <c:v>32</c:v>
                </c:pt>
              </c:numCache>
            </c:numRef>
          </c:val>
        </c:ser>
        <c:ser>
          <c:idx val="2"/>
          <c:order val="2"/>
          <c:tx>
            <c:strRef>
              <c:f>Лист1!$E$239</c:f>
              <c:strCache>
                <c:ptCount val="1"/>
                <c:pt idx="0">
                  <c:v>August та September 2014</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Лист1!$B$240:$B$246</c:f>
              <c:strCache>
                <c:ptCount val="7"/>
                <c:pt idx="0">
                  <c:v>Center</c:v>
                </c:pt>
                <c:pt idx="1">
                  <c:v>Crimea</c:v>
                </c:pt>
                <c:pt idx="2">
                  <c:v>Donbass</c:v>
                </c:pt>
                <c:pt idx="3">
                  <c:v>East</c:v>
                </c:pt>
                <c:pt idx="4">
                  <c:v>Kyiv</c:v>
                </c:pt>
                <c:pt idx="5">
                  <c:v>South</c:v>
                </c:pt>
                <c:pt idx="6">
                  <c:v>West</c:v>
                </c:pt>
              </c:strCache>
            </c:strRef>
          </c:cat>
          <c:val>
            <c:numRef>
              <c:f>Лист1!$E$240:$E$246</c:f>
              <c:numCache>
                <c:formatCode>_-* #,##0_₴_-;\-* #,##0_₴_-;_-* "-"??_₴_-;_-@_-</c:formatCode>
                <c:ptCount val="7"/>
                <c:pt idx="0">
                  <c:v>23</c:v>
                </c:pt>
                <c:pt idx="1">
                  <c:v>77</c:v>
                </c:pt>
                <c:pt idx="2">
                  <c:v>152</c:v>
                </c:pt>
                <c:pt idx="3">
                  <c:v>33</c:v>
                </c:pt>
                <c:pt idx="4">
                  <c:v>15</c:v>
                </c:pt>
                <c:pt idx="5">
                  <c:v>8</c:v>
                </c:pt>
                <c:pt idx="6">
                  <c:v>21</c:v>
                </c:pt>
              </c:numCache>
            </c:numRef>
          </c:val>
        </c:ser>
        <c:firstSliceAng val="0"/>
        <c:holeSize val="50"/>
      </c:doughnutChart>
    </c:plotArea>
    <c:legend>
      <c:legendPos val="r"/>
      <c:layout>
        <c:manualLayout>
          <c:xMode val="edge"/>
          <c:yMode val="edge"/>
          <c:x val="0.81882473048695192"/>
          <c:y val="0.22264775862438238"/>
          <c:w val="0.13704454573790459"/>
          <c:h val="0.48483189019706802"/>
        </c:manualLayout>
      </c:layout>
      <c:txPr>
        <a:bodyPr/>
        <a:lstStyle/>
        <a:p>
          <a:pPr>
            <a:defRPr sz="1400"/>
          </a:pPr>
          <a:endParaRPr lang="uk-UA"/>
        </a:p>
      </c:txPr>
    </c:legend>
    <c:plotVisOnly val="1"/>
    <c:dispBlanksAs val="zero"/>
  </c:chart>
  <c:txPr>
    <a:bodyPr/>
    <a:lstStyle/>
    <a:p>
      <a:pPr>
        <a:defRPr sz="1800"/>
      </a:pPr>
      <a:endParaRPr lang="uk-UA"/>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uk-UA"/>
  <c:style val="10"/>
  <c:chart>
    <c:plotArea>
      <c:layout/>
      <c:barChart>
        <c:barDir val="bar"/>
        <c:grouping val="clustered"/>
        <c:ser>
          <c:idx val="0"/>
          <c:order val="0"/>
          <c:tx>
            <c:strRef>
              <c:f>Лист1!$C$310</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Лист1!$B$311:$B$320</c:f>
              <c:strCache>
                <c:ptCount val="10"/>
                <c:pt idx="0">
                  <c:v>Anti-Communism</c:v>
                </c:pt>
                <c:pt idx="1">
                  <c:v>Development projects</c:v>
                </c:pt>
                <c:pt idx="2">
                  <c:v>Corruption</c:v>
                </c:pt>
                <c:pt idx="3">
                  <c:v>Anti-Russian intervention</c:v>
                </c:pt>
                <c:pt idx="4">
                  <c:v>For united Ukraine</c:v>
                </c:pt>
                <c:pt idx="5">
                  <c:v>Lustration</c:v>
                </c:pt>
                <c:pt idx="6">
                  <c:v>Electoral</c:v>
                </c:pt>
                <c:pt idx="7">
                  <c:v>Anti-war</c:v>
                </c:pt>
                <c:pt idx="8">
                  <c:v>For federalization/separation</c:v>
                </c:pt>
                <c:pt idx="9">
                  <c:v>Anti-government</c:v>
                </c:pt>
              </c:strCache>
            </c:strRef>
          </c:cat>
          <c:val>
            <c:numRef>
              <c:f>Лист1!$C$311:$C$320</c:f>
              <c:numCache>
                <c:formatCode>General</c:formatCode>
                <c:ptCount val="10"/>
                <c:pt idx="0">
                  <c:v>4</c:v>
                </c:pt>
                <c:pt idx="1">
                  <c:v>2</c:v>
                </c:pt>
                <c:pt idx="2">
                  <c:v>10</c:v>
                </c:pt>
                <c:pt idx="3">
                  <c:v>9</c:v>
                </c:pt>
                <c:pt idx="4">
                  <c:v>19</c:v>
                </c:pt>
                <c:pt idx="5">
                  <c:v>10</c:v>
                </c:pt>
                <c:pt idx="7">
                  <c:v>3</c:v>
                </c:pt>
                <c:pt idx="8">
                  <c:v>180</c:v>
                </c:pt>
                <c:pt idx="9">
                  <c:v>136</c:v>
                </c:pt>
              </c:numCache>
            </c:numRef>
          </c:val>
        </c:ser>
        <c:ser>
          <c:idx val="1"/>
          <c:order val="1"/>
          <c:tx>
            <c:strRef>
              <c:f>Лист1!$D$310</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Лист1!$B$311:$B$320</c:f>
              <c:strCache>
                <c:ptCount val="10"/>
                <c:pt idx="0">
                  <c:v>Anti-Communism</c:v>
                </c:pt>
                <c:pt idx="1">
                  <c:v>Development projects</c:v>
                </c:pt>
                <c:pt idx="2">
                  <c:v>Corruption</c:v>
                </c:pt>
                <c:pt idx="3">
                  <c:v>Anti-Russian intervention</c:v>
                </c:pt>
                <c:pt idx="4">
                  <c:v>For united Ukraine</c:v>
                </c:pt>
                <c:pt idx="5">
                  <c:v>Lustration</c:v>
                </c:pt>
                <c:pt idx="6">
                  <c:v>Electoral</c:v>
                </c:pt>
                <c:pt idx="7">
                  <c:v>Anti-war</c:v>
                </c:pt>
                <c:pt idx="8">
                  <c:v>For federalization/separation</c:v>
                </c:pt>
                <c:pt idx="9">
                  <c:v>Anti-government</c:v>
                </c:pt>
              </c:strCache>
            </c:strRef>
          </c:cat>
          <c:val>
            <c:numRef>
              <c:f>Лист1!$D$311:$D$320</c:f>
              <c:numCache>
                <c:formatCode>General</c:formatCode>
                <c:ptCount val="10"/>
                <c:pt idx="0">
                  <c:v>6</c:v>
                </c:pt>
                <c:pt idx="1">
                  <c:v>6</c:v>
                </c:pt>
                <c:pt idx="2">
                  <c:v>7</c:v>
                </c:pt>
                <c:pt idx="3">
                  <c:v>7</c:v>
                </c:pt>
                <c:pt idx="4">
                  <c:v>10</c:v>
                </c:pt>
                <c:pt idx="5">
                  <c:v>11</c:v>
                </c:pt>
                <c:pt idx="6">
                  <c:v>12</c:v>
                </c:pt>
                <c:pt idx="7">
                  <c:v>14</c:v>
                </c:pt>
                <c:pt idx="8">
                  <c:v>140</c:v>
                </c:pt>
                <c:pt idx="9">
                  <c:v>148</c:v>
                </c:pt>
              </c:numCache>
            </c:numRef>
          </c:val>
        </c:ser>
        <c:axId val="69536768"/>
        <c:axId val="69579520"/>
      </c:barChart>
      <c:catAx>
        <c:axId val="69536768"/>
        <c:scaling>
          <c:orientation val="minMax"/>
        </c:scaling>
        <c:axPos val="l"/>
        <c:numFmt formatCode="General" sourceLinked="0"/>
        <c:tickLblPos val="nextTo"/>
        <c:txPr>
          <a:bodyPr/>
          <a:lstStyle/>
          <a:p>
            <a:pPr>
              <a:defRPr sz="1400"/>
            </a:pPr>
            <a:endParaRPr lang="uk-UA"/>
          </a:p>
        </c:txPr>
        <c:crossAx val="69579520"/>
        <c:crosses val="autoZero"/>
        <c:auto val="1"/>
        <c:lblAlgn val="ctr"/>
        <c:lblOffset val="100"/>
      </c:catAx>
      <c:valAx>
        <c:axId val="69579520"/>
        <c:scaling>
          <c:orientation val="minMax"/>
        </c:scaling>
        <c:axPos val="b"/>
        <c:majorGridlines/>
        <c:numFmt formatCode="General" sourceLinked="1"/>
        <c:tickLblPos val="nextTo"/>
        <c:txPr>
          <a:bodyPr/>
          <a:lstStyle/>
          <a:p>
            <a:pPr>
              <a:defRPr sz="1400"/>
            </a:pPr>
            <a:endParaRPr lang="uk-UA"/>
          </a:p>
        </c:txPr>
        <c:crossAx val="69536768"/>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uk-UA"/>
  <c:style val="10"/>
  <c:chart>
    <c:plotArea>
      <c:layout/>
      <c:barChart>
        <c:barDir val="bar"/>
        <c:grouping val="clustered"/>
        <c:ser>
          <c:idx val="0"/>
          <c:order val="0"/>
          <c:tx>
            <c:strRef>
              <c:f>Лист1!$C$321</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Лист1!$B$322:$B$331</c:f>
              <c:strCache>
                <c:ptCount val="10"/>
                <c:pt idx="0">
                  <c:v>Russian nationalism</c:v>
                </c:pt>
                <c:pt idx="1">
                  <c:v>Nationalization</c:v>
                </c:pt>
                <c:pt idx="2">
                  <c:v>Real estate</c:v>
                </c:pt>
                <c:pt idx="3">
                  <c:v>For government</c:v>
                </c:pt>
                <c:pt idx="4">
                  <c:v>Religious rights</c:v>
                </c:pt>
                <c:pt idx="5">
                  <c:v>Freedom of speech</c:v>
                </c:pt>
                <c:pt idx="6">
                  <c:v>For united Ukraine</c:v>
                </c:pt>
                <c:pt idx="7">
                  <c:v>Ethnic minorities rights</c:v>
                </c:pt>
                <c:pt idx="8">
                  <c:v>Anti-government</c:v>
                </c:pt>
                <c:pt idx="9">
                  <c:v>For federalization/separation</c:v>
                </c:pt>
              </c:strCache>
            </c:strRef>
          </c:cat>
          <c:val>
            <c:numRef>
              <c:f>Лист1!$C$322:$C$331</c:f>
              <c:numCache>
                <c:formatCode>General</c:formatCode>
                <c:ptCount val="10"/>
                <c:pt idx="0">
                  <c:v>4</c:v>
                </c:pt>
                <c:pt idx="1">
                  <c:v>1</c:v>
                </c:pt>
                <c:pt idx="2">
                  <c:v>5</c:v>
                </c:pt>
                <c:pt idx="3">
                  <c:v>8</c:v>
                </c:pt>
                <c:pt idx="4">
                  <c:v>4</c:v>
                </c:pt>
                <c:pt idx="5">
                  <c:v>23</c:v>
                </c:pt>
                <c:pt idx="6">
                  <c:v>36</c:v>
                </c:pt>
                <c:pt idx="7">
                  <c:v>7</c:v>
                </c:pt>
                <c:pt idx="8">
                  <c:v>41</c:v>
                </c:pt>
                <c:pt idx="9">
                  <c:v>51</c:v>
                </c:pt>
              </c:numCache>
            </c:numRef>
          </c:val>
        </c:ser>
        <c:ser>
          <c:idx val="1"/>
          <c:order val="1"/>
          <c:tx>
            <c:strRef>
              <c:f>Лист1!$D$321</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Лист1!$B$322:$B$331</c:f>
              <c:strCache>
                <c:ptCount val="10"/>
                <c:pt idx="0">
                  <c:v>Russian nationalism</c:v>
                </c:pt>
                <c:pt idx="1">
                  <c:v>Nationalization</c:v>
                </c:pt>
                <c:pt idx="2">
                  <c:v>Real estate</c:v>
                </c:pt>
                <c:pt idx="3">
                  <c:v>For government</c:v>
                </c:pt>
                <c:pt idx="4">
                  <c:v>Religious rights</c:v>
                </c:pt>
                <c:pt idx="5">
                  <c:v>Freedom of speech</c:v>
                </c:pt>
                <c:pt idx="6">
                  <c:v>For united Ukraine</c:v>
                </c:pt>
                <c:pt idx="7">
                  <c:v>Ethnic minorities rights</c:v>
                </c:pt>
                <c:pt idx="8">
                  <c:v>Anti-government</c:v>
                </c:pt>
                <c:pt idx="9">
                  <c:v>For federalization/separation</c:v>
                </c:pt>
              </c:strCache>
            </c:strRef>
          </c:cat>
          <c:val>
            <c:numRef>
              <c:f>Лист1!$D$322:$D$331</c:f>
              <c:numCache>
                <c:formatCode>General</c:formatCode>
                <c:ptCount val="10"/>
                <c:pt idx="0">
                  <c:v>7</c:v>
                </c:pt>
                <c:pt idx="1">
                  <c:v>8</c:v>
                </c:pt>
                <c:pt idx="2">
                  <c:v>11</c:v>
                </c:pt>
                <c:pt idx="3">
                  <c:v>16</c:v>
                </c:pt>
                <c:pt idx="4">
                  <c:v>16</c:v>
                </c:pt>
                <c:pt idx="5">
                  <c:v>20</c:v>
                </c:pt>
                <c:pt idx="6">
                  <c:v>33</c:v>
                </c:pt>
                <c:pt idx="7">
                  <c:v>34</c:v>
                </c:pt>
                <c:pt idx="8">
                  <c:v>75</c:v>
                </c:pt>
                <c:pt idx="9">
                  <c:v>80</c:v>
                </c:pt>
              </c:numCache>
            </c:numRef>
          </c:val>
        </c:ser>
        <c:axId val="70654976"/>
        <c:axId val="70664960"/>
      </c:barChart>
      <c:catAx>
        <c:axId val="70654976"/>
        <c:scaling>
          <c:orientation val="minMax"/>
        </c:scaling>
        <c:axPos val="l"/>
        <c:numFmt formatCode="General" sourceLinked="0"/>
        <c:tickLblPos val="nextTo"/>
        <c:txPr>
          <a:bodyPr/>
          <a:lstStyle/>
          <a:p>
            <a:pPr>
              <a:defRPr sz="1400"/>
            </a:pPr>
            <a:endParaRPr lang="uk-UA"/>
          </a:p>
        </c:txPr>
        <c:crossAx val="70664960"/>
        <c:crosses val="autoZero"/>
        <c:auto val="1"/>
        <c:lblAlgn val="ctr"/>
        <c:lblOffset val="100"/>
      </c:catAx>
      <c:valAx>
        <c:axId val="70664960"/>
        <c:scaling>
          <c:orientation val="minMax"/>
        </c:scaling>
        <c:axPos val="b"/>
        <c:majorGridlines/>
        <c:numFmt formatCode="General" sourceLinked="1"/>
        <c:tickLblPos val="nextTo"/>
        <c:txPr>
          <a:bodyPr/>
          <a:lstStyle/>
          <a:p>
            <a:pPr>
              <a:defRPr sz="1400"/>
            </a:pPr>
            <a:endParaRPr lang="uk-UA"/>
          </a:p>
        </c:txPr>
        <c:crossAx val="70654976"/>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uk-UA"/>
  <c:style val="10"/>
  <c:chart>
    <c:plotArea>
      <c:layout/>
      <c:barChart>
        <c:barDir val="bar"/>
        <c:grouping val="clustered"/>
        <c:ser>
          <c:idx val="0"/>
          <c:order val="0"/>
          <c:tx>
            <c:strRef>
              <c:f>Лист1!$C$335</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Лист1!$B$337:$B$345</c:f>
              <c:strCache>
                <c:ptCount val="9"/>
                <c:pt idx="0">
                  <c:v>Murder</c:v>
                </c:pt>
                <c:pt idx="1">
                  <c:v>Beating</c:v>
                </c:pt>
                <c:pt idx="2">
                  <c:v>Shooting</c:v>
                </c:pt>
                <c:pt idx="3">
                  <c:v>Criminal prosecution</c:v>
                </c:pt>
                <c:pt idx="4">
                  <c:v>Harass</c:v>
                </c:pt>
                <c:pt idx="5">
                  <c:v>Arrest or detention</c:v>
                </c:pt>
                <c:pt idx="6">
                  <c:v>Penetration or assault</c:v>
                </c:pt>
                <c:pt idx="7">
                  <c:v>Kidnapping or hostage taking</c:v>
                </c:pt>
                <c:pt idx="8">
                  <c:v>Robbery</c:v>
                </c:pt>
              </c:strCache>
            </c:strRef>
          </c:cat>
          <c:val>
            <c:numRef>
              <c:f>Лист1!$C$337:$C$345</c:f>
              <c:numCache>
                <c:formatCode>_-* #,##0_₴_-;\-* #,##0_₴_-;_-* "-"??_₴_-;_-@_-</c:formatCode>
                <c:ptCount val="9"/>
                <c:pt idx="0">
                  <c:v>1</c:v>
                </c:pt>
                <c:pt idx="1">
                  <c:v>4</c:v>
                </c:pt>
                <c:pt idx="2">
                  <c:v>1</c:v>
                </c:pt>
                <c:pt idx="3">
                  <c:v>10</c:v>
                </c:pt>
                <c:pt idx="4">
                  <c:v>4</c:v>
                </c:pt>
                <c:pt idx="5">
                  <c:v>38</c:v>
                </c:pt>
                <c:pt idx="6">
                  <c:v>26</c:v>
                </c:pt>
                <c:pt idx="7">
                  <c:v>18</c:v>
                </c:pt>
                <c:pt idx="8">
                  <c:v>60</c:v>
                </c:pt>
              </c:numCache>
            </c:numRef>
          </c:val>
        </c:ser>
        <c:ser>
          <c:idx val="1"/>
          <c:order val="1"/>
          <c:tx>
            <c:strRef>
              <c:f>Лист1!$D$335</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Лист1!$B$337:$B$345</c:f>
              <c:strCache>
                <c:ptCount val="9"/>
                <c:pt idx="0">
                  <c:v>Murder</c:v>
                </c:pt>
                <c:pt idx="1">
                  <c:v>Beating</c:v>
                </c:pt>
                <c:pt idx="2">
                  <c:v>Shooting</c:v>
                </c:pt>
                <c:pt idx="3">
                  <c:v>Criminal prosecution</c:v>
                </c:pt>
                <c:pt idx="4">
                  <c:v>Harass</c:v>
                </c:pt>
                <c:pt idx="5">
                  <c:v>Arrest or detention</c:v>
                </c:pt>
                <c:pt idx="6">
                  <c:v>Penetration or assault</c:v>
                </c:pt>
                <c:pt idx="7">
                  <c:v>Kidnapping or hostage taking</c:v>
                </c:pt>
                <c:pt idx="8">
                  <c:v>Robbery</c:v>
                </c:pt>
              </c:strCache>
            </c:strRef>
          </c:cat>
          <c:val>
            <c:numRef>
              <c:f>Лист1!$D$337:$D$345</c:f>
              <c:numCache>
                <c:formatCode>_-* #,##0_₴_-;\-* #,##0_₴_-;_-* "-"??_₴_-;_-@_-</c:formatCode>
                <c:ptCount val="9"/>
                <c:pt idx="0">
                  <c:v>6</c:v>
                </c:pt>
                <c:pt idx="1">
                  <c:v>7</c:v>
                </c:pt>
                <c:pt idx="2">
                  <c:v>7</c:v>
                </c:pt>
                <c:pt idx="3">
                  <c:v>11</c:v>
                </c:pt>
                <c:pt idx="4">
                  <c:v>11</c:v>
                </c:pt>
                <c:pt idx="5">
                  <c:v>14</c:v>
                </c:pt>
                <c:pt idx="6">
                  <c:v>16</c:v>
                </c:pt>
                <c:pt idx="7">
                  <c:v>28</c:v>
                </c:pt>
                <c:pt idx="8">
                  <c:v>33</c:v>
                </c:pt>
              </c:numCache>
            </c:numRef>
          </c:val>
        </c:ser>
        <c:axId val="70708224"/>
        <c:axId val="69411584"/>
      </c:barChart>
      <c:catAx>
        <c:axId val="70708224"/>
        <c:scaling>
          <c:orientation val="minMax"/>
        </c:scaling>
        <c:axPos val="l"/>
        <c:numFmt formatCode="General" sourceLinked="0"/>
        <c:tickLblPos val="nextTo"/>
        <c:txPr>
          <a:bodyPr/>
          <a:lstStyle/>
          <a:p>
            <a:pPr>
              <a:defRPr sz="1400"/>
            </a:pPr>
            <a:endParaRPr lang="uk-UA"/>
          </a:p>
        </c:txPr>
        <c:crossAx val="69411584"/>
        <c:crosses val="autoZero"/>
        <c:auto val="1"/>
        <c:lblAlgn val="ctr"/>
        <c:lblOffset val="100"/>
      </c:catAx>
      <c:valAx>
        <c:axId val="69411584"/>
        <c:scaling>
          <c:orientation val="minMax"/>
        </c:scaling>
        <c:axPos val="b"/>
        <c:majorGridlines/>
        <c:numFmt formatCode="_-* #,##0_₴_-;\-* #,##0_₴_-;_-* &quot;-&quot;??_₴_-;_-@_-" sourceLinked="1"/>
        <c:tickLblPos val="nextTo"/>
        <c:txPr>
          <a:bodyPr/>
          <a:lstStyle/>
          <a:p>
            <a:pPr>
              <a:defRPr sz="1400"/>
            </a:pPr>
            <a:endParaRPr lang="uk-UA"/>
          </a:p>
        </c:txPr>
        <c:crossAx val="70708224"/>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uk-UA"/>
  <c:style val="10"/>
  <c:chart>
    <c:plotArea>
      <c:layout>
        <c:manualLayout>
          <c:layoutTarget val="inner"/>
          <c:xMode val="edge"/>
          <c:yMode val="edge"/>
          <c:x val="8.2084828422139211E-2"/>
          <c:y val="3.2388711090265768E-2"/>
          <c:w val="0.49292554702661034"/>
          <c:h val="0.95438430712566269"/>
        </c:manualLayout>
      </c:layout>
      <c:doughnutChart>
        <c:varyColors val="1"/>
        <c:ser>
          <c:idx val="0"/>
          <c:order val="0"/>
          <c:tx>
            <c:strRef>
              <c:f>Лист1!$C$350</c:f>
              <c:strCache>
                <c:ptCount val="1"/>
                <c:pt idx="0">
                  <c:v>August</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Лист1!$B$351:$B$357</c:f>
              <c:strCache>
                <c:ptCount val="7"/>
                <c:pt idx="0">
                  <c:v>Non-government armed groups</c:v>
                </c:pt>
                <c:pt idx="1">
                  <c:v>Unknowns</c:v>
                </c:pt>
                <c:pt idx="2">
                  <c:v>Law enforcement bodies</c:v>
                </c:pt>
                <c:pt idx="3">
                  <c:v>Self-proclaimed authorities</c:v>
                </c:pt>
                <c:pt idx="4">
                  <c:v>Other</c:v>
                </c:pt>
                <c:pt idx="5">
                  <c:v>Courts</c:v>
                </c:pt>
                <c:pt idx="6">
                  <c:v>Public authorities</c:v>
                </c:pt>
              </c:strCache>
            </c:strRef>
          </c:cat>
          <c:val>
            <c:numRef>
              <c:f>Лист1!$C$351:$C$357</c:f>
              <c:numCache>
                <c:formatCode>_-* #,##0_₴_-;\-* #,##0_₴_-;_-* "-"??_₴_-;_-@_-</c:formatCode>
                <c:ptCount val="7"/>
                <c:pt idx="0">
                  <c:v>52</c:v>
                </c:pt>
                <c:pt idx="1">
                  <c:v>66</c:v>
                </c:pt>
                <c:pt idx="2">
                  <c:v>48</c:v>
                </c:pt>
                <c:pt idx="3">
                  <c:v>2</c:v>
                </c:pt>
                <c:pt idx="4">
                  <c:v>4</c:v>
                </c:pt>
                <c:pt idx="5">
                  <c:v>2</c:v>
                </c:pt>
              </c:numCache>
            </c:numRef>
          </c:val>
        </c:ser>
        <c:ser>
          <c:idx val="1"/>
          <c:order val="1"/>
          <c:tx>
            <c:strRef>
              <c:f>Лист1!$D$350</c:f>
              <c:strCache>
                <c:ptCount val="1"/>
                <c:pt idx="0">
                  <c:v>September</c:v>
                </c:pt>
              </c:strCache>
            </c:strRef>
          </c:tx>
          <c:dLbls>
            <c:txPr>
              <a:bodyPr/>
              <a:lstStyle/>
              <a:p>
                <a:pPr>
                  <a:defRPr sz="1400"/>
                </a:pPr>
                <a:endParaRPr lang="uk-UA"/>
              </a:p>
            </c:txPr>
            <c:showVal val="1"/>
            <c:showLeaderLines val="1"/>
            <c:extLst>
              <c:ext xmlns:c15="http://schemas.microsoft.com/office/drawing/2012/chart" uri="{CE6537A1-D6FC-4f65-9D91-7224C49458BB}">
                <c15:layout/>
              </c:ext>
            </c:extLst>
          </c:dLbls>
          <c:cat>
            <c:strRef>
              <c:f>Лист1!$B$351:$B$357</c:f>
              <c:strCache>
                <c:ptCount val="7"/>
                <c:pt idx="0">
                  <c:v>Non-government armed groups</c:v>
                </c:pt>
                <c:pt idx="1">
                  <c:v>Unknowns</c:v>
                </c:pt>
                <c:pt idx="2">
                  <c:v>Law enforcement bodies</c:v>
                </c:pt>
                <c:pt idx="3">
                  <c:v>Self-proclaimed authorities</c:v>
                </c:pt>
                <c:pt idx="4">
                  <c:v>Other</c:v>
                </c:pt>
                <c:pt idx="5">
                  <c:v>Courts</c:v>
                </c:pt>
                <c:pt idx="6">
                  <c:v>Public authorities</c:v>
                </c:pt>
              </c:strCache>
            </c:strRef>
          </c:cat>
          <c:val>
            <c:numRef>
              <c:f>Лист1!$D$351:$D$357</c:f>
              <c:numCache>
                <c:formatCode>_-* #,##0_₴_-;\-* #,##0_₴_-;_-* "-"??_₴_-;_-@_-</c:formatCode>
                <c:ptCount val="7"/>
                <c:pt idx="0">
                  <c:v>61</c:v>
                </c:pt>
                <c:pt idx="1">
                  <c:v>46</c:v>
                </c:pt>
                <c:pt idx="2">
                  <c:v>28</c:v>
                </c:pt>
                <c:pt idx="3">
                  <c:v>22</c:v>
                </c:pt>
                <c:pt idx="4">
                  <c:v>2</c:v>
                </c:pt>
                <c:pt idx="5">
                  <c:v>1</c:v>
                </c:pt>
                <c:pt idx="6">
                  <c:v>1</c:v>
                </c:pt>
              </c:numCache>
            </c:numRef>
          </c:val>
        </c:ser>
        <c:firstSliceAng val="0"/>
        <c:holeSize val="50"/>
      </c:doughnutChart>
    </c:plotArea>
    <c:legend>
      <c:legendPos val="r"/>
      <c:layout/>
      <c:txPr>
        <a:bodyPr/>
        <a:lstStyle/>
        <a:p>
          <a:pPr>
            <a:defRPr sz="1400"/>
          </a:pPr>
          <a:endParaRPr lang="uk-UA"/>
        </a:p>
      </c:txPr>
    </c:legend>
    <c:plotVisOnly val="1"/>
    <c:dispBlanksAs val="zero"/>
  </c:chart>
  <c:txPr>
    <a:bodyPr/>
    <a:lstStyle/>
    <a:p>
      <a:pPr>
        <a:defRPr sz="1800"/>
      </a:pPr>
      <a:endParaRPr lang="uk-UA"/>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uk-UA"/>
  <c:style val="10"/>
  <c:chart>
    <c:plotArea>
      <c:layout/>
      <c:barChart>
        <c:barDir val="bar"/>
        <c:grouping val="clustered"/>
        <c:ser>
          <c:idx val="0"/>
          <c:order val="0"/>
          <c:tx>
            <c:strRef>
              <c:f>Лист1!$C$375</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Лист1!$B$376:$B$385</c:f>
              <c:strCache>
                <c:ptCount val="10"/>
                <c:pt idx="0">
                  <c:v>Journalists</c:v>
                </c:pt>
                <c:pt idx="1">
                  <c:v>Foreigners</c:v>
                </c:pt>
                <c:pt idx="2">
                  <c:v>Communal enterprises</c:v>
                </c:pt>
                <c:pt idx="3">
                  <c:v>Car owners</c:v>
                </c:pt>
                <c:pt idx="4">
                  <c:v>Small business</c:v>
                </c:pt>
                <c:pt idx="5">
                  <c:v>State-owned enterprises</c:v>
                </c:pt>
                <c:pt idx="6">
                  <c:v>Educational institutions</c:v>
                </c:pt>
                <c:pt idx="7">
                  <c:v>Local authorities</c:v>
                </c:pt>
                <c:pt idx="8">
                  <c:v>Private companies</c:v>
                </c:pt>
                <c:pt idx="9">
                  <c:v>Ordinary citizens</c:v>
                </c:pt>
              </c:strCache>
            </c:strRef>
          </c:cat>
          <c:val>
            <c:numRef>
              <c:f>Лист1!$C$376:$C$385</c:f>
              <c:numCache>
                <c:formatCode>_-* #,##0_₴_-;\-* #,##0_₴_-;_-* "-"??_₴_-;_-@_-</c:formatCode>
                <c:ptCount val="10"/>
                <c:pt idx="0">
                  <c:v>7</c:v>
                </c:pt>
                <c:pt idx="1">
                  <c:v>9</c:v>
                </c:pt>
                <c:pt idx="2">
                  <c:v>2</c:v>
                </c:pt>
                <c:pt idx="3">
                  <c:v>8</c:v>
                </c:pt>
                <c:pt idx="4">
                  <c:v>9</c:v>
                </c:pt>
                <c:pt idx="5">
                  <c:v>16</c:v>
                </c:pt>
                <c:pt idx="6">
                  <c:v>2</c:v>
                </c:pt>
                <c:pt idx="7">
                  <c:v>23</c:v>
                </c:pt>
                <c:pt idx="8">
                  <c:v>44</c:v>
                </c:pt>
                <c:pt idx="9">
                  <c:v>33</c:v>
                </c:pt>
              </c:numCache>
            </c:numRef>
          </c:val>
        </c:ser>
        <c:ser>
          <c:idx val="1"/>
          <c:order val="1"/>
          <c:tx>
            <c:strRef>
              <c:f>Лист1!$D$375</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Лист1!$B$376:$B$385</c:f>
              <c:strCache>
                <c:ptCount val="10"/>
                <c:pt idx="0">
                  <c:v>Journalists</c:v>
                </c:pt>
                <c:pt idx="1">
                  <c:v>Foreigners</c:v>
                </c:pt>
                <c:pt idx="2">
                  <c:v>Communal enterprises</c:v>
                </c:pt>
                <c:pt idx="3">
                  <c:v>Car owners</c:v>
                </c:pt>
                <c:pt idx="4">
                  <c:v>Small business</c:v>
                </c:pt>
                <c:pt idx="5">
                  <c:v>State-owned enterprises</c:v>
                </c:pt>
                <c:pt idx="6">
                  <c:v>Educational institutions</c:v>
                </c:pt>
                <c:pt idx="7">
                  <c:v>Local authorities</c:v>
                </c:pt>
                <c:pt idx="8">
                  <c:v>Private companies</c:v>
                </c:pt>
                <c:pt idx="9">
                  <c:v>Ordinary citizens</c:v>
                </c:pt>
              </c:strCache>
            </c:strRef>
          </c:cat>
          <c:val>
            <c:numRef>
              <c:f>Лист1!$D$376:$D$385</c:f>
              <c:numCache>
                <c:formatCode>_-* #,##0_₴_-;\-* #,##0_₴_-;_-* "-"??_₴_-;_-@_-</c:formatCode>
                <c:ptCount val="10"/>
                <c:pt idx="0">
                  <c:v>1</c:v>
                </c:pt>
                <c:pt idx="1">
                  <c:v>2</c:v>
                </c:pt>
                <c:pt idx="2">
                  <c:v>4</c:v>
                </c:pt>
                <c:pt idx="3">
                  <c:v>5</c:v>
                </c:pt>
                <c:pt idx="4">
                  <c:v>6</c:v>
                </c:pt>
                <c:pt idx="5">
                  <c:v>11</c:v>
                </c:pt>
                <c:pt idx="6">
                  <c:v>14</c:v>
                </c:pt>
                <c:pt idx="7">
                  <c:v>18</c:v>
                </c:pt>
                <c:pt idx="8">
                  <c:v>25</c:v>
                </c:pt>
                <c:pt idx="9">
                  <c:v>54</c:v>
                </c:pt>
              </c:numCache>
            </c:numRef>
          </c:val>
        </c:ser>
        <c:axId val="71023616"/>
        <c:axId val="71041792"/>
      </c:barChart>
      <c:catAx>
        <c:axId val="71023616"/>
        <c:scaling>
          <c:orientation val="minMax"/>
        </c:scaling>
        <c:axPos val="l"/>
        <c:numFmt formatCode="General" sourceLinked="0"/>
        <c:tickLblPos val="nextTo"/>
        <c:txPr>
          <a:bodyPr/>
          <a:lstStyle/>
          <a:p>
            <a:pPr>
              <a:defRPr sz="1400"/>
            </a:pPr>
            <a:endParaRPr lang="uk-UA"/>
          </a:p>
        </c:txPr>
        <c:crossAx val="71041792"/>
        <c:crosses val="autoZero"/>
        <c:auto val="1"/>
        <c:lblAlgn val="ctr"/>
        <c:lblOffset val="100"/>
      </c:catAx>
      <c:valAx>
        <c:axId val="71041792"/>
        <c:scaling>
          <c:orientation val="minMax"/>
        </c:scaling>
        <c:axPos val="b"/>
        <c:majorGridlines/>
        <c:numFmt formatCode="_-* #,##0_₴_-;\-* #,##0_₴_-;_-* &quot;-&quot;??_₴_-;_-@_-" sourceLinked="1"/>
        <c:tickLblPos val="nextTo"/>
        <c:txPr>
          <a:bodyPr/>
          <a:lstStyle/>
          <a:p>
            <a:pPr>
              <a:defRPr sz="1400"/>
            </a:pPr>
            <a:endParaRPr lang="uk-UA"/>
          </a:p>
        </c:txPr>
        <c:crossAx val="71023616"/>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uk-UA"/>
  <c:style val="10"/>
  <c:chart>
    <c:plotArea>
      <c:layout/>
      <c:barChart>
        <c:barDir val="bar"/>
        <c:grouping val="clustered"/>
        <c:ser>
          <c:idx val="0"/>
          <c:order val="0"/>
          <c:tx>
            <c:strRef>
              <c:f>Лист1!$C$75</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Лист1!$B$76:$B$85</c:f>
              <c:strCache>
                <c:ptCount val="10"/>
                <c:pt idx="0">
                  <c:v>Poltava</c:v>
                </c:pt>
                <c:pt idx="1">
                  <c:v>Kherson</c:v>
                </c:pt>
                <c:pt idx="2">
                  <c:v>Kirovohrad</c:v>
                </c:pt>
                <c:pt idx="3">
                  <c:v>Dnipropetrovsk</c:v>
                </c:pt>
                <c:pt idx="4">
                  <c:v>Lviv</c:v>
                </c:pt>
                <c:pt idx="5">
                  <c:v>Zaporizhzhia</c:v>
                </c:pt>
                <c:pt idx="6">
                  <c:v>Mykolaiv</c:v>
                </c:pt>
                <c:pt idx="7">
                  <c:v>Kharkiv</c:v>
                </c:pt>
                <c:pt idx="8">
                  <c:v>Odesa</c:v>
                </c:pt>
                <c:pt idx="9">
                  <c:v>Kyiv</c:v>
                </c:pt>
              </c:strCache>
            </c:strRef>
          </c:cat>
          <c:val>
            <c:numRef>
              <c:f>Лист1!$C$76:$C$85</c:f>
              <c:numCache>
                <c:formatCode>_-* #,##0_₴_-;\-* #,##0_₴_-;_-* "-"??_₴_-;_-@_-</c:formatCode>
                <c:ptCount val="10"/>
                <c:pt idx="0">
                  <c:v>14</c:v>
                </c:pt>
                <c:pt idx="1">
                  <c:v>19</c:v>
                </c:pt>
                <c:pt idx="2">
                  <c:v>6</c:v>
                </c:pt>
                <c:pt idx="3">
                  <c:v>10</c:v>
                </c:pt>
                <c:pt idx="4">
                  <c:v>30</c:v>
                </c:pt>
                <c:pt idx="5">
                  <c:v>16</c:v>
                </c:pt>
                <c:pt idx="6">
                  <c:v>24</c:v>
                </c:pt>
                <c:pt idx="7">
                  <c:v>38</c:v>
                </c:pt>
                <c:pt idx="8">
                  <c:v>52</c:v>
                </c:pt>
                <c:pt idx="9">
                  <c:v>85</c:v>
                </c:pt>
              </c:numCache>
            </c:numRef>
          </c:val>
        </c:ser>
        <c:ser>
          <c:idx val="1"/>
          <c:order val="1"/>
          <c:tx>
            <c:strRef>
              <c:f>Лист1!$D$75</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Лист1!$B$76:$B$85</c:f>
              <c:strCache>
                <c:ptCount val="10"/>
                <c:pt idx="0">
                  <c:v>Poltava</c:v>
                </c:pt>
                <c:pt idx="1">
                  <c:v>Kherson</c:v>
                </c:pt>
                <c:pt idx="2">
                  <c:v>Kirovohrad</c:v>
                </c:pt>
                <c:pt idx="3">
                  <c:v>Dnipropetrovsk</c:v>
                </c:pt>
                <c:pt idx="4">
                  <c:v>Lviv</c:v>
                </c:pt>
                <c:pt idx="5">
                  <c:v>Zaporizhzhia</c:v>
                </c:pt>
                <c:pt idx="6">
                  <c:v>Mykolaiv</c:v>
                </c:pt>
                <c:pt idx="7">
                  <c:v>Kharkiv</c:v>
                </c:pt>
                <c:pt idx="8">
                  <c:v>Odesa</c:v>
                </c:pt>
                <c:pt idx="9">
                  <c:v>Kyiv</c:v>
                </c:pt>
              </c:strCache>
            </c:strRef>
          </c:cat>
          <c:val>
            <c:numRef>
              <c:f>Лист1!$D$76:$D$85</c:f>
              <c:numCache>
                <c:formatCode>_-* #,##0_₴_-;\-* #,##0_₴_-;_-* "-"??_₴_-;_-@_-</c:formatCode>
                <c:ptCount val="10"/>
                <c:pt idx="0">
                  <c:v>19</c:v>
                </c:pt>
                <c:pt idx="1">
                  <c:v>21</c:v>
                </c:pt>
                <c:pt idx="2">
                  <c:v>21</c:v>
                </c:pt>
                <c:pt idx="3">
                  <c:v>21</c:v>
                </c:pt>
                <c:pt idx="4">
                  <c:v>22</c:v>
                </c:pt>
                <c:pt idx="5">
                  <c:v>24</c:v>
                </c:pt>
                <c:pt idx="6">
                  <c:v>40</c:v>
                </c:pt>
                <c:pt idx="7">
                  <c:v>52</c:v>
                </c:pt>
                <c:pt idx="8">
                  <c:v>61</c:v>
                </c:pt>
                <c:pt idx="9">
                  <c:v>80</c:v>
                </c:pt>
              </c:numCache>
            </c:numRef>
          </c:val>
        </c:ser>
        <c:axId val="62587264"/>
        <c:axId val="62588800"/>
      </c:barChart>
      <c:catAx>
        <c:axId val="62587264"/>
        <c:scaling>
          <c:orientation val="minMax"/>
        </c:scaling>
        <c:axPos val="l"/>
        <c:numFmt formatCode="General" sourceLinked="0"/>
        <c:tickLblPos val="nextTo"/>
        <c:txPr>
          <a:bodyPr/>
          <a:lstStyle/>
          <a:p>
            <a:pPr>
              <a:defRPr sz="1400"/>
            </a:pPr>
            <a:endParaRPr lang="uk-UA"/>
          </a:p>
        </c:txPr>
        <c:crossAx val="62588800"/>
        <c:crosses val="autoZero"/>
        <c:auto val="1"/>
        <c:lblAlgn val="ctr"/>
        <c:lblOffset val="100"/>
      </c:catAx>
      <c:valAx>
        <c:axId val="62588800"/>
        <c:scaling>
          <c:orientation val="minMax"/>
        </c:scaling>
        <c:axPos val="b"/>
        <c:majorGridlines/>
        <c:numFmt formatCode="_-* #,##0_₴_-;\-* #,##0_₴_-;_-* &quot;-&quot;??_₴_-;_-@_-" sourceLinked="1"/>
        <c:tickLblPos val="nextTo"/>
        <c:txPr>
          <a:bodyPr/>
          <a:lstStyle/>
          <a:p>
            <a:pPr>
              <a:defRPr sz="1400"/>
            </a:pPr>
            <a:endParaRPr lang="uk-UA"/>
          </a:p>
        </c:txPr>
        <c:crossAx val="62587264"/>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uk-UA"/>
  <c:style val="10"/>
  <c:chart>
    <c:view3D>
      <c:perspective val="30"/>
    </c:view3D>
    <c:plotArea>
      <c:layout/>
      <c:bar3DChart>
        <c:barDir val="col"/>
        <c:grouping val="clustered"/>
        <c:ser>
          <c:idx val="0"/>
          <c:order val="0"/>
          <c:tx>
            <c:strRef>
              <c:f>Лист1!$B$70</c:f>
              <c:strCache>
                <c:ptCount val="1"/>
                <c:pt idx="0">
                  <c:v>Socioeconomic</c:v>
                </c:pt>
              </c:strCache>
            </c:strRef>
          </c:tx>
          <c:dLbls>
            <c:spPr>
              <a:noFill/>
              <a:ln>
                <a:noFill/>
              </a:ln>
              <a:effectLst/>
            </c:spPr>
            <c:txPr>
              <a:bodyPr/>
              <a:lstStyle/>
              <a:p>
                <a:pPr>
                  <a:defRPr sz="1400"/>
                </a:pPr>
                <a:endParaRPr lang="uk-UA"/>
              </a:p>
            </c:txPr>
            <c:showVal val="1"/>
            <c:extLst>
              <c:ext xmlns:c15="http://schemas.microsoft.com/office/drawing/2012/chart" uri="{CE6537A1-D6FC-4f65-9D91-7224C49458BB}">
                <c15:layout/>
                <c15:showLeaderLines val="0"/>
              </c:ext>
            </c:extLst>
          </c:dLbls>
          <c:cat>
            <c:strRef>
              <c:f>Лист1!$C$69:$F$69</c:f>
              <c:strCache>
                <c:ptCount val="4"/>
                <c:pt idx="0">
                  <c:v>2013 before Maidan</c:v>
                </c:pt>
                <c:pt idx="1">
                  <c:v>Maidan</c:v>
                </c:pt>
                <c:pt idx="2">
                  <c:v>August 2014</c:v>
                </c:pt>
                <c:pt idx="3">
                  <c:v>September 2014</c:v>
                </c:pt>
              </c:strCache>
            </c:strRef>
          </c:cat>
          <c:val>
            <c:numRef>
              <c:f>Лист1!$C$70:$F$70</c:f>
              <c:numCache>
                <c:formatCode>0%</c:formatCode>
                <c:ptCount val="4"/>
                <c:pt idx="0">
                  <c:v>0.56000000000000005</c:v>
                </c:pt>
                <c:pt idx="1">
                  <c:v>7.0000000000000021E-2</c:v>
                </c:pt>
                <c:pt idx="2">
                  <c:v>0.22</c:v>
                </c:pt>
                <c:pt idx="3">
                  <c:v>0.25</c:v>
                </c:pt>
              </c:numCache>
            </c:numRef>
          </c:val>
        </c:ser>
        <c:ser>
          <c:idx val="1"/>
          <c:order val="1"/>
          <c:tx>
            <c:strRef>
              <c:f>Лист1!$B$71</c:f>
              <c:strCache>
                <c:ptCount val="1"/>
                <c:pt idx="0">
                  <c:v>Ideological</c:v>
                </c:pt>
              </c:strCache>
            </c:strRef>
          </c:tx>
          <c:dLbls>
            <c:spPr>
              <a:noFill/>
              <a:ln>
                <a:noFill/>
              </a:ln>
              <a:effectLst/>
            </c:spPr>
            <c:txPr>
              <a:bodyPr/>
              <a:lstStyle/>
              <a:p>
                <a:pPr>
                  <a:defRPr sz="1400"/>
                </a:pPr>
                <a:endParaRPr lang="uk-UA"/>
              </a:p>
            </c:txPr>
            <c:showVal val="1"/>
            <c:extLst>
              <c:ext xmlns:c15="http://schemas.microsoft.com/office/drawing/2012/chart" uri="{CE6537A1-D6FC-4f65-9D91-7224C49458BB}">
                <c15:layout/>
                <c15:showLeaderLines val="0"/>
              </c:ext>
            </c:extLst>
          </c:dLbls>
          <c:cat>
            <c:strRef>
              <c:f>Лист1!$C$69:$F$69</c:f>
              <c:strCache>
                <c:ptCount val="4"/>
                <c:pt idx="0">
                  <c:v>2013 before Maidan</c:v>
                </c:pt>
                <c:pt idx="1">
                  <c:v>Maidan</c:v>
                </c:pt>
                <c:pt idx="2">
                  <c:v>August 2014</c:v>
                </c:pt>
                <c:pt idx="3">
                  <c:v>September 2014</c:v>
                </c:pt>
              </c:strCache>
            </c:strRef>
          </c:cat>
          <c:val>
            <c:numRef>
              <c:f>Лист1!$C$71:$F$71</c:f>
              <c:numCache>
                <c:formatCode>0%</c:formatCode>
                <c:ptCount val="4"/>
                <c:pt idx="0">
                  <c:v>0.25</c:v>
                </c:pt>
                <c:pt idx="1">
                  <c:v>0.34</c:v>
                </c:pt>
                <c:pt idx="2">
                  <c:v>0.56999999999999995</c:v>
                </c:pt>
                <c:pt idx="3">
                  <c:v>0.5</c:v>
                </c:pt>
              </c:numCache>
            </c:numRef>
          </c:val>
        </c:ser>
        <c:ser>
          <c:idx val="2"/>
          <c:order val="2"/>
          <c:tx>
            <c:strRef>
              <c:f>Лист1!$B$72</c:f>
              <c:strCache>
                <c:ptCount val="1"/>
                <c:pt idx="0">
                  <c:v>Political</c:v>
                </c:pt>
              </c:strCache>
            </c:strRef>
          </c:tx>
          <c:dLbls>
            <c:dLbl>
              <c:idx val="0"/>
              <c:layout>
                <c:manualLayout>
                  <c:x val="8.8184646150428151E-3"/>
                  <c:y val="-2.4050358041025802E-2"/>
                </c:manualLayout>
              </c:layout>
              <c:showVal val="1"/>
              <c:extLst>
                <c:ext xmlns:c15="http://schemas.microsoft.com/office/drawing/2012/chart" uri="{CE6537A1-D6FC-4f65-9D91-7224C49458BB}">
                  <c15:layout/>
                </c:ext>
              </c:extLst>
            </c:dLbl>
            <c:dLbl>
              <c:idx val="2"/>
              <c:layout>
                <c:manualLayout>
                  <c:x val="1.6167185127578435E-2"/>
                  <c:y val="-2.4050358041025767E-2"/>
                </c:manualLayout>
              </c:layout>
              <c:showVal val="1"/>
              <c:extLst>
                <c:ext xmlns:c15="http://schemas.microsoft.com/office/drawing/2012/chart" uri="{CE6537A1-D6FC-4f65-9D91-7224C49458BB}">
                  <c15:layout/>
                </c:ext>
              </c:extLst>
            </c:dLbl>
            <c:dLbl>
              <c:idx val="3"/>
              <c:layout>
                <c:manualLayout>
                  <c:x val="1.9106673332592691E-2"/>
                  <c:y val="-1.0689048018233669E-2"/>
                </c:manualLayout>
              </c:layout>
              <c:showVal val="1"/>
              <c:extLst>
                <c:ext xmlns:c15="http://schemas.microsoft.com/office/drawing/2012/chart" uri="{CE6537A1-D6FC-4f65-9D91-7224C49458BB}">
                  <c15:layout/>
                </c:ext>
              </c:extLst>
            </c:dLbl>
            <c:spPr>
              <a:noFill/>
              <a:ln>
                <a:noFill/>
              </a:ln>
              <a:effectLst/>
            </c:spPr>
            <c:txPr>
              <a:bodyPr/>
              <a:lstStyle/>
              <a:p>
                <a:pPr>
                  <a:defRPr sz="1400"/>
                </a:pPr>
                <a:endParaRPr lang="uk-UA"/>
              </a:p>
            </c:txPr>
            <c:showVal val="1"/>
            <c:extLst>
              <c:ext xmlns:c15="http://schemas.microsoft.com/office/drawing/2012/chart" uri="{CE6537A1-D6FC-4f65-9D91-7224C49458BB}">
                <c15:layout/>
                <c15:showLeaderLines val="0"/>
              </c:ext>
            </c:extLst>
          </c:dLbls>
          <c:cat>
            <c:strRef>
              <c:f>Лист1!$C$69:$F$69</c:f>
              <c:strCache>
                <c:ptCount val="4"/>
                <c:pt idx="0">
                  <c:v>2013 before Maidan</c:v>
                </c:pt>
                <c:pt idx="1">
                  <c:v>Maidan</c:v>
                </c:pt>
                <c:pt idx="2">
                  <c:v>August 2014</c:v>
                </c:pt>
                <c:pt idx="3">
                  <c:v>September 2014</c:v>
                </c:pt>
              </c:strCache>
            </c:strRef>
          </c:cat>
          <c:val>
            <c:numRef>
              <c:f>Лист1!$C$72:$F$72</c:f>
              <c:numCache>
                <c:formatCode>0%</c:formatCode>
                <c:ptCount val="4"/>
                <c:pt idx="0">
                  <c:v>0.27</c:v>
                </c:pt>
                <c:pt idx="1">
                  <c:v>0.67000000000000026</c:v>
                </c:pt>
                <c:pt idx="2">
                  <c:v>0.38000000000000012</c:v>
                </c:pt>
                <c:pt idx="3">
                  <c:v>0.4300000000000001</c:v>
                </c:pt>
              </c:numCache>
            </c:numRef>
          </c:val>
        </c:ser>
        <c:ser>
          <c:idx val="3"/>
          <c:order val="3"/>
          <c:tx>
            <c:strRef>
              <c:f>Лист1!$B$73</c:f>
              <c:strCache>
                <c:ptCount val="1"/>
                <c:pt idx="0">
                  <c:v>Civic rights</c:v>
                </c:pt>
              </c:strCache>
            </c:strRef>
          </c:tx>
          <c:dLbls>
            <c:dLbl>
              <c:idx val="0"/>
              <c:layout>
                <c:manualLayout>
                  <c:x val="1.9106673332592718E-2"/>
                  <c:y val="2.672262004558416E-3"/>
                </c:manualLayout>
              </c:layout>
              <c:showVal val="1"/>
              <c:extLst>
                <c:ext xmlns:c15="http://schemas.microsoft.com/office/drawing/2012/chart" uri="{CE6537A1-D6FC-4f65-9D91-7224C49458BB}">
                  <c15:layout/>
                </c:ext>
              </c:extLst>
            </c:dLbl>
            <c:dLbl>
              <c:idx val="1"/>
              <c:layout>
                <c:manualLayout>
                  <c:x val="2.0576417435099824E-2"/>
                  <c:y val="-1.6033572027350482E-2"/>
                </c:manualLayout>
              </c:layout>
              <c:showVal val="1"/>
              <c:extLst>
                <c:ext xmlns:c15="http://schemas.microsoft.com/office/drawing/2012/chart" uri="{CE6537A1-D6FC-4f65-9D91-7224C49458BB}">
                  <c15:layout/>
                </c:ext>
              </c:extLst>
            </c:dLbl>
            <c:dLbl>
              <c:idx val="2"/>
              <c:layout>
                <c:manualLayout>
                  <c:x val="1.4697441025071277E-2"/>
                  <c:y val="-1.8705834031908935E-2"/>
                </c:manualLayout>
              </c:layout>
              <c:showVal val="1"/>
              <c:extLst>
                <c:ext xmlns:c15="http://schemas.microsoft.com/office/drawing/2012/chart" uri="{CE6537A1-D6FC-4f65-9D91-7224C49458BB}">
                  <c15:layout/>
                </c:ext>
              </c:extLst>
            </c:dLbl>
            <c:dLbl>
              <c:idx val="3"/>
              <c:layout>
                <c:manualLayout>
                  <c:x val="1.9106673332592691E-2"/>
                  <c:y val="-1.0689048018233669E-2"/>
                </c:manualLayout>
              </c:layout>
              <c:showVal val="1"/>
              <c:extLst>
                <c:ext xmlns:c15="http://schemas.microsoft.com/office/drawing/2012/chart" uri="{CE6537A1-D6FC-4f65-9D91-7224C49458BB}">
                  <c15:layout/>
                </c:ext>
              </c:extLst>
            </c:dLbl>
            <c:spPr>
              <a:noFill/>
              <a:ln>
                <a:noFill/>
              </a:ln>
              <a:effectLst/>
            </c:spPr>
            <c:txPr>
              <a:bodyPr/>
              <a:lstStyle/>
              <a:p>
                <a:pPr>
                  <a:defRPr sz="1400"/>
                </a:pPr>
                <a:endParaRPr lang="uk-UA"/>
              </a:p>
            </c:txPr>
            <c:showVal val="1"/>
            <c:extLst>
              <c:ext xmlns:c15="http://schemas.microsoft.com/office/drawing/2012/chart" uri="{CE6537A1-D6FC-4f65-9D91-7224C49458BB}">
                <c15:showLeaderLines val="0"/>
              </c:ext>
            </c:extLst>
          </c:dLbls>
          <c:cat>
            <c:strRef>
              <c:f>Лист1!$C$69:$F$69</c:f>
              <c:strCache>
                <c:ptCount val="4"/>
                <c:pt idx="0">
                  <c:v>2013 before Maidan</c:v>
                </c:pt>
                <c:pt idx="1">
                  <c:v>Maidan</c:v>
                </c:pt>
                <c:pt idx="2">
                  <c:v>August 2014</c:v>
                </c:pt>
                <c:pt idx="3">
                  <c:v>September 2014</c:v>
                </c:pt>
              </c:strCache>
            </c:strRef>
          </c:cat>
          <c:val>
            <c:numRef>
              <c:f>Лист1!$C$73:$F$73</c:f>
              <c:numCache>
                <c:formatCode>0%</c:formatCode>
                <c:ptCount val="4"/>
                <c:pt idx="0">
                  <c:v>0.27</c:v>
                </c:pt>
                <c:pt idx="1">
                  <c:v>0.52</c:v>
                </c:pt>
                <c:pt idx="2">
                  <c:v>0.24000000000000005</c:v>
                </c:pt>
                <c:pt idx="3">
                  <c:v>0.14000000000000001</c:v>
                </c:pt>
              </c:numCache>
            </c:numRef>
          </c:val>
        </c:ser>
        <c:shape val="box"/>
        <c:axId val="62639488"/>
        <c:axId val="48252032"/>
        <c:axId val="0"/>
      </c:bar3DChart>
      <c:catAx>
        <c:axId val="62639488"/>
        <c:scaling>
          <c:orientation val="minMax"/>
        </c:scaling>
        <c:axPos val="b"/>
        <c:numFmt formatCode="General" sourceLinked="0"/>
        <c:tickLblPos val="nextTo"/>
        <c:txPr>
          <a:bodyPr/>
          <a:lstStyle/>
          <a:p>
            <a:pPr>
              <a:defRPr sz="1400"/>
            </a:pPr>
            <a:endParaRPr lang="uk-UA"/>
          </a:p>
        </c:txPr>
        <c:crossAx val="48252032"/>
        <c:crosses val="autoZero"/>
        <c:auto val="1"/>
        <c:lblAlgn val="ctr"/>
        <c:lblOffset val="100"/>
      </c:catAx>
      <c:valAx>
        <c:axId val="48252032"/>
        <c:scaling>
          <c:orientation val="minMax"/>
        </c:scaling>
        <c:axPos val="l"/>
        <c:majorGridlines/>
        <c:numFmt formatCode="0%" sourceLinked="1"/>
        <c:tickLblPos val="nextTo"/>
        <c:txPr>
          <a:bodyPr/>
          <a:lstStyle/>
          <a:p>
            <a:pPr>
              <a:defRPr sz="1400"/>
            </a:pPr>
            <a:endParaRPr lang="uk-UA"/>
          </a:p>
        </c:txPr>
        <c:crossAx val="62639488"/>
        <c:crosses val="autoZero"/>
        <c:crossBetween val="between"/>
      </c:valAx>
    </c:plotArea>
    <c:legend>
      <c:legendPos val="r"/>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uk-UA"/>
  <c:style val="10"/>
  <c:chart>
    <c:plotArea>
      <c:layout/>
      <c:barChart>
        <c:barDir val="bar"/>
        <c:grouping val="clustered"/>
        <c:ser>
          <c:idx val="0"/>
          <c:order val="0"/>
          <c:tx>
            <c:strRef>
              <c:f>Лист1!$C$91</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Лист1!$B$92:$B$101</c:f>
              <c:strCache>
                <c:ptCount val="10"/>
                <c:pt idx="0">
                  <c:v>Ukrainian nationalism</c:v>
                </c:pt>
                <c:pt idx="1">
                  <c:v>Anti-war</c:v>
                </c:pt>
                <c:pt idx="2">
                  <c:v>Anti Party of Regions</c:v>
                </c:pt>
                <c:pt idx="3">
                  <c:v>Corruption</c:v>
                </c:pt>
                <c:pt idx="4">
                  <c:v>Electoral</c:v>
                </c:pt>
                <c:pt idx="5">
                  <c:v>Pro-federalization/separation</c:v>
                </c:pt>
                <c:pt idx="6">
                  <c:v>Anti-government</c:v>
                </c:pt>
                <c:pt idx="7">
                  <c:v>Anti-Russian intervention</c:v>
                </c:pt>
                <c:pt idx="8">
                  <c:v>Lustration</c:v>
                </c:pt>
                <c:pt idx="9">
                  <c:v>For united Ukraine</c:v>
                </c:pt>
              </c:strCache>
            </c:strRef>
          </c:cat>
          <c:val>
            <c:numRef>
              <c:f>Лист1!$C$92:$C$101</c:f>
              <c:numCache>
                <c:formatCode>General</c:formatCode>
                <c:ptCount val="10"/>
                <c:pt idx="0">
                  <c:v>87</c:v>
                </c:pt>
                <c:pt idx="1">
                  <c:v>14</c:v>
                </c:pt>
                <c:pt idx="2">
                  <c:v>27</c:v>
                </c:pt>
                <c:pt idx="3">
                  <c:v>62</c:v>
                </c:pt>
                <c:pt idx="4">
                  <c:v>2</c:v>
                </c:pt>
                <c:pt idx="5">
                  <c:v>73</c:v>
                </c:pt>
                <c:pt idx="6">
                  <c:v>65</c:v>
                </c:pt>
                <c:pt idx="7">
                  <c:v>71</c:v>
                </c:pt>
                <c:pt idx="8">
                  <c:v>69</c:v>
                </c:pt>
                <c:pt idx="9">
                  <c:v>229</c:v>
                </c:pt>
              </c:numCache>
            </c:numRef>
          </c:val>
        </c:ser>
        <c:ser>
          <c:idx val="1"/>
          <c:order val="1"/>
          <c:tx>
            <c:strRef>
              <c:f>Лист1!$D$91</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Лист1!$B$92:$B$101</c:f>
              <c:strCache>
                <c:ptCount val="10"/>
                <c:pt idx="0">
                  <c:v>Ukrainian nationalism</c:v>
                </c:pt>
                <c:pt idx="1">
                  <c:v>Anti-war</c:v>
                </c:pt>
                <c:pt idx="2">
                  <c:v>Anti Party of Regions</c:v>
                </c:pt>
                <c:pt idx="3">
                  <c:v>Corruption</c:v>
                </c:pt>
                <c:pt idx="4">
                  <c:v>Electoral</c:v>
                </c:pt>
                <c:pt idx="5">
                  <c:v>Pro-federalization/separation</c:v>
                </c:pt>
                <c:pt idx="6">
                  <c:v>Anti-government</c:v>
                </c:pt>
                <c:pt idx="7">
                  <c:v>Anti-Russian intervention</c:v>
                </c:pt>
                <c:pt idx="8">
                  <c:v>Lustration</c:v>
                </c:pt>
                <c:pt idx="9">
                  <c:v>For united Ukraine</c:v>
                </c:pt>
              </c:strCache>
            </c:strRef>
          </c:cat>
          <c:val>
            <c:numRef>
              <c:f>Лист1!$D$92:$D$101</c:f>
              <c:numCache>
                <c:formatCode>General</c:formatCode>
                <c:ptCount val="10"/>
                <c:pt idx="0">
                  <c:v>34</c:v>
                </c:pt>
                <c:pt idx="1">
                  <c:v>38</c:v>
                </c:pt>
                <c:pt idx="2">
                  <c:v>39</c:v>
                </c:pt>
                <c:pt idx="3">
                  <c:v>46</c:v>
                </c:pt>
                <c:pt idx="4">
                  <c:v>64</c:v>
                </c:pt>
                <c:pt idx="5">
                  <c:v>74</c:v>
                </c:pt>
                <c:pt idx="6">
                  <c:v>82</c:v>
                </c:pt>
                <c:pt idx="7">
                  <c:v>87</c:v>
                </c:pt>
                <c:pt idx="8">
                  <c:v>95</c:v>
                </c:pt>
                <c:pt idx="9">
                  <c:v>176</c:v>
                </c:pt>
              </c:numCache>
            </c:numRef>
          </c:val>
        </c:ser>
        <c:axId val="48287104"/>
        <c:axId val="48297088"/>
      </c:barChart>
      <c:catAx>
        <c:axId val="48287104"/>
        <c:scaling>
          <c:orientation val="minMax"/>
        </c:scaling>
        <c:axPos val="l"/>
        <c:numFmt formatCode="General" sourceLinked="0"/>
        <c:tickLblPos val="nextTo"/>
        <c:txPr>
          <a:bodyPr/>
          <a:lstStyle/>
          <a:p>
            <a:pPr>
              <a:defRPr sz="1400"/>
            </a:pPr>
            <a:endParaRPr lang="uk-UA"/>
          </a:p>
        </c:txPr>
        <c:crossAx val="48297088"/>
        <c:crosses val="autoZero"/>
        <c:auto val="1"/>
        <c:lblAlgn val="ctr"/>
        <c:lblOffset val="100"/>
      </c:catAx>
      <c:valAx>
        <c:axId val="48297088"/>
        <c:scaling>
          <c:orientation val="minMax"/>
        </c:scaling>
        <c:axPos val="b"/>
        <c:majorGridlines/>
        <c:numFmt formatCode="General" sourceLinked="1"/>
        <c:tickLblPos val="nextTo"/>
        <c:txPr>
          <a:bodyPr/>
          <a:lstStyle/>
          <a:p>
            <a:pPr>
              <a:defRPr sz="1400"/>
            </a:pPr>
            <a:endParaRPr lang="uk-UA"/>
          </a:p>
        </c:txPr>
        <c:crossAx val="48287104"/>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uk-UA"/>
  <c:style val="10"/>
  <c:chart>
    <c:autoTitleDeleted val="1"/>
    <c:plotArea>
      <c:layout/>
      <c:barChart>
        <c:barDir val="bar"/>
        <c:grouping val="clustered"/>
        <c:ser>
          <c:idx val="0"/>
          <c:order val="0"/>
          <c:tx>
            <c:strRef>
              <c:f>Лист1!$C$104</c:f>
              <c:strCache>
                <c:ptCount val="1"/>
                <c:pt idx="0">
                  <c:v>August</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Лист1!$B$105:$B$118</c:f>
              <c:strCache>
                <c:ptCount val="14"/>
                <c:pt idx="0">
                  <c:v>Assault</c:v>
                </c:pt>
                <c:pt idx="1">
                  <c:v>Heavy weapon</c:v>
                </c:pt>
                <c:pt idx="2">
                  <c:v>Robbery</c:v>
                </c:pt>
                <c:pt idx="3">
                  <c:v>Murder</c:v>
                </c:pt>
                <c:pt idx="4">
                  <c:v>Arson</c:v>
                </c:pt>
                <c:pt idx="5">
                  <c:v>Kidnapping</c:v>
                </c:pt>
                <c:pt idx="6">
                  <c:v>Bomb</c:v>
                </c:pt>
                <c:pt idx="7">
                  <c:v>Shooting</c:v>
                </c:pt>
                <c:pt idx="8">
                  <c:v>Fight</c:v>
                </c:pt>
                <c:pt idx="9">
                  <c:v>Harassment</c:v>
                </c:pt>
                <c:pt idx="10">
                  <c:v>Attack without gunshot weapons</c:v>
                </c:pt>
                <c:pt idx="11">
                  <c:v>Beating</c:v>
                </c:pt>
                <c:pt idx="12">
                  <c:v>Property damage</c:v>
                </c:pt>
                <c:pt idx="13">
                  <c:v>Vandalism</c:v>
                </c:pt>
              </c:strCache>
            </c:strRef>
          </c:cat>
          <c:val>
            <c:numRef>
              <c:f>Лист1!$C$105:$C$118</c:f>
              <c:numCache>
                <c:formatCode>_-* #,##0_₴_-;\-* #,##0_₴_-;_-* "-"??_₴_-;_-@_-</c:formatCode>
                <c:ptCount val="14"/>
                <c:pt idx="0">
                  <c:v>8</c:v>
                </c:pt>
                <c:pt idx="1">
                  <c:v>2</c:v>
                </c:pt>
                <c:pt idx="2">
                  <c:v>3</c:v>
                </c:pt>
                <c:pt idx="3">
                  <c:v>1</c:v>
                </c:pt>
                <c:pt idx="4">
                  <c:v>12</c:v>
                </c:pt>
                <c:pt idx="5">
                  <c:v>12</c:v>
                </c:pt>
                <c:pt idx="6">
                  <c:v>8</c:v>
                </c:pt>
                <c:pt idx="7">
                  <c:v>5</c:v>
                </c:pt>
                <c:pt idx="8">
                  <c:v>6</c:v>
                </c:pt>
                <c:pt idx="9">
                  <c:v>5</c:v>
                </c:pt>
                <c:pt idx="10">
                  <c:v>11</c:v>
                </c:pt>
                <c:pt idx="11">
                  <c:v>15</c:v>
                </c:pt>
                <c:pt idx="12">
                  <c:v>9</c:v>
                </c:pt>
                <c:pt idx="13">
                  <c:v>36</c:v>
                </c:pt>
              </c:numCache>
            </c:numRef>
          </c:val>
        </c:ser>
        <c:ser>
          <c:idx val="1"/>
          <c:order val="1"/>
          <c:tx>
            <c:strRef>
              <c:f>Лист1!$D$104</c:f>
              <c:strCache>
                <c:ptCount val="1"/>
                <c:pt idx="0">
                  <c:v>September</c:v>
                </c:pt>
              </c:strCache>
            </c:strRef>
          </c:tx>
          <c:dLbls>
            <c:txPr>
              <a:bodyPr/>
              <a:lstStyle/>
              <a:p>
                <a:pPr>
                  <a:defRPr sz="1400"/>
                </a:pPr>
                <a:endParaRPr lang="uk-UA"/>
              </a:p>
            </c:txPr>
            <c:showVal val="1"/>
            <c:extLst>
              <c:ext xmlns:c15="http://schemas.microsoft.com/office/drawing/2012/chart" uri="{CE6537A1-D6FC-4f65-9D91-7224C49458BB}">
                <c15:layout/>
                <c15:showLeaderLines val="1"/>
              </c:ext>
            </c:extLst>
          </c:dLbls>
          <c:cat>
            <c:strRef>
              <c:f>Лист1!$B$105:$B$118</c:f>
              <c:strCache>
                <c:ptCount val="14"/>
                <c:pt idx="0">
                  <c:v>Assault</c:v>
                </c:pt>
                <c:pt idx="1">
                  <c:v>Heavy weapon</c:v>
                </c:pt>
                <c:pt idx="2">
                  <c:v>Robbery</c:v>
                </c:pt>
                <c:pt idx="3">
                  <c:v>Murder</c:v>
                </c:pt>
                <c:pt idx="4">
                  <c:v>Arson</c:v>
                </c:pt>
                <c:pt idx="5">
                  <c:v>Kidnapping</c:v>
                </c:pt>
                <c:pt idx="6">
                  <c:v>Bomb</c:v>
                </c:pt>
                <c:pt idx="7">
                  <c:v>Shooting</c:v>
                </c:pt>
                <c:pt idx="8">
                  <c:v>Fight</c:v>
                </c:pt>
                <c:pt idx="9">
                  <c:v>Harassment</c:v>
                </c:pt>
                <c:pt idx="10">
                  <c:v>Attack without gunshot weapons</c:v>
                </c:pt>
                <c:pt idx="11">
                  <c:v>Beating</c:v>
                </c:pt>
                <c:pt idx="12">
                  <c:v>Property damage</c:v>
                </c:pt>
                <c:pt idx="13">
                  <c:v>Vandalism</c:v>
                </c:pt>
              </c:strCache>
            </c:strRef>
          </c:cat>
          <c:val>
            <c:numRef>
              <c:f>Лист1!$D$105:$D$118</c:f>
              <c:numCache>
                <c:formatCode>_-* #,##0_₴_-;\-* #,##0_₴_-;_-* "-"??_₴_-;_-@_-</c:formatCode>
                <c:ptCount val="14"/>
                <c:pt idx="0">
                  <c:v>1</c:v>
                </c:pt>
                <c:pt idx="1">
                  <c:v>1</c:v>
                </c:pt>
                <c:pt idx="2">
                  <c:v>3</c:v>
                </c:pt>
                <c:pt idx="3">
                  <c:v>4</c:v>
                </c:pt>
                <c:pt idx="4">
                  <c:v>6</c:v>
                </c:pt>
                <c:pt idx="5">
                  <c:v>7</c:v>
                </c:pt>
                <c:pt idx="6">
                  <c:v>8</c:v>
                </c:pt>
                <c:pt idx="7">
                  <c:v>8</c:v>
                </c:pt>
                <c:pt idx="8">
                  <c:v>10</c:v>
                </c:pt>
                <c:pt idx="9">
                  <c:v>11</c:v>
                </c:pt>
                <c:pt idx="10">
                  <c:v>13</c:v>
                </c:pt>
                <c:pt idx="11">
                  <c:v>13</c:v>
                </c:pt>
                <c:pt idx="12">
                  <c:v>20</c:v>
                </c:pt>
                <c:pt idx="13">
                  <c:v>26</c:v>
                </c:pt>
              </c:numCache>
            </c:numRef>
          </c:val>
        </c:ser>
        <c:gapWidth val="75"/>
        <c:overlap val="-25"/>
        <c:axId val="63085952"/>
        <c:axId val="63100032"/>
      </c:barChart>
      <c:catAx>
        <c:axId val="63085952"/>
        <c:scaling>
          <c:orientation val="minMax"/>
        </c:scaling>
        <c:axPos val="l"/>
        <c:numFmt formatCode="General" sourceLinked="0"/>
        <c:majorTickMark val="none"/>
        <c:tickLblPos val="nextTo"/>
        <c:txPr>
          <a:bodyPr/>
          <a:lstStyle/>
          <a:p>
            <a:pPr>
              <a:defRPr sz="1400"/>
            </a:pPr>
            <a:endParaRPr lang="uk-UA"/>
          </a:p>
        </c:txPr>
        <c:crossAx val="63100032"/>
        <c:crosses val="autoZero"/>
        <c:auto val="1"/>
        <c:lblAlgn val="ctr"/>
        <c:lblOffset val="100"/>
      </c:catAx>
      <c:valAx>
        <c:axId val="63100032"/>
        <c:scaling>
          <c:orientation val="minMax"/>
        </c:scaling>
        <c:axPos val="b"/>
        <c:majorGridlines/>
        <c:numFmt formatCode="_-* #,##0_₴_-;\-* #,##0_₴_-;_-* &quot;-&quot;??_₴_-;_-@_-" sourceLinked="1"/>
        <c:majorTickMark val="none"/>
        <c:tickLblPos val="nextTo"/>
        <c:crossAx val="63085952"/>
        <c:crosses val="autoZero"/>
        <c:crossBetween val="between"/>
      </c:valAx>
    </c:plotArea>
    <c:legend>
      <c:legendPos val="b"/>
      <c:layout/>
      <c:txPr>
        <a:bodyPr/>
        <a:lstStyle/>
        <a:p>
          <a:pPr>
            <a:defRPr sz="1400"/>
          </a:pPr>
          <a:endParaRPr lang="uk-UA"/>
        </a:p>
      </c:txPr>
    </c:legend>
    <c:plotVisOnly val="1"/>
    <c:dispBlanksAs val="gap"/>
  </c:chart>
  <c:txPr>
    <a:bodyPr/>
    <a:lstStyle/>
    <a:p>
      <a:pPr>
        <a:defRPr sz="1800"/>
      </a:pPr>
      <a:endParaRPr lang="uk-UA"/>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uk-UA"/>
  <c:chart>
    <c:plotArea>
      <c:layout/>
      <c:barChart>
        <c:barDir val="col"/>
        <c:grouping val="clustered"/>
        <c:ser>
          <c:idx val="0"/>
          <c:order val="0"/>
          <c:tx>
            <c:strRef>
              <c:f>Лист1!$F$123</c:f>
              <c:strCache>
                <c:ptCount val="1"/>
                <c:pt idx="0">
                  <c:v>Negative reactions</c:v>
                </c:pt>
              </c:strCache>
            </c:strRef>
          </c:tx>
          <c:spPr>
            <a:solidFill>
              <a:schemeClr val="accent1"/>
            </a:solidFill>
          </c:spPr>
          <c:cat>
            <c:strRef>
              <c:f>Лист1!$B$124:$B$183</c:f>
              <c:strCache>
                <c:ptCount val="60"/>
                <c:pt idx="0">
                  <c:v>Oct'09</c:v>
                </c:pt>
                <c:pt idx="1">
                  <c:v>Nov'09</c:v>
                </c:pt>
                <c:pt idx="2">
                  <c:v>Dec'09</c:v>
                </c:pt>
                <c:pt idx="3">
                  <c:v>Jan'10</c:v>
                </c:pt>
                <c:pt idx="4">
                  <c:v>Feb'10</c:v>
                </c:pt>
                <c:pt idx="5">
                  <c:v>Mar'10</c:v>
                </c:pt>
                <c:pt idx="6">
                  <c:v>Apr'10</c:v>
                </c:pt>
                <c:pt idx="7">
                  <c:v>May'10</c:v>
                </c:pt>
                <c:pt idx="8">
                  <c:v>Jun'10</c:v>
                </c:pt>
                <c:pt idx="9">
                  <c:v>Jul'10</c:v>
                </c:pt>
                <c:pt idx="10">
                  <c:v>Aug'10</c:v>
                </c:pt>
                <c:pt idx="11">
                  <c:v>Sep'10</c:v>
                </c:pt>
                <c:pt idx="12">
                  <c:v>Oct'10</c:v>
                </c:pt>
                <c:pt idx="13">
                  <c:v>Nov'10</c:v>
                </c:pt>
                <c:pt idx="14">
                  <c:v>Dec'10</c:v>
                </c:pt>
                <c:pt idx="15">
                  <c:v>Jan'11</c:v>
                </c:pt>
                <c:pt idx="16">
                  <c:v>Feb'11</c:v>
                </c:pt>
                <c:pt idx="17">
                  <c:v>Mar'11</c:v>
                </c:pt>
                <c:pt idx="18">
                  <c:v>Apr'11</c:v>
                </c:pt>
                <c:pt idx="19">
                  <c:v>May'11</c:v>
                </c:pt>
                <c:pt idx="20">
                  <c:v>Jun'11</c:v>
                </c:pt>
                <c:pt idx="21">
                  <c:v>Jul'11</c:v>
                </c:pt>
                <c:pt idx="22">
                  <c:v>Aug'11</c:v>
                </c:pt>
                <c:pt idx="23">
                  <c:v>Sep'11</c:v>
                </c:pt>
                <c:pt idx="24">
                  <c:v>Oct'11</c:v>
                </c:pt>
                <c:pt idx="25">
                  <c:v>Nov'11</c:v>
                </c:pt>
                <c:pt idx="26">
                  <c:v>Dec'11</c:v>
                </c:pt>
                <c:pt idx="27">
                  <c:v>Jan'12</c:v>
                </c:pt>
                <c:pt idx="28">
                  <c:v>Feb'12</c:v>
                </c:pt>
                <c:pt idx="29">
                  <c:v>Mar'12</c:v>
                </c:pt>
                <c:pt idx="30">
                  <c:v>Apr'12</c:v>
                </c:pt>
                <c:pt idx="31">
                  <c:v>May'12</c:v>
                </c:pt>
                <c:pt idx="32">
                  <c:v>Jun'12</c:v>
                </c:pt>
                <c:pt idx="33">
                  <c:v>Jul'12</c:v>
                </c:pt>
                <c:pt idx="34">
                  <c:v>Aug'12</c:v>
                </c:pt>
                <c:pt idx="35">
                  <c:v>Sep'12</c:v>
                </c:pt>
                <c:pt idx="36">
                  <c:v>Oct'12</c:v>
                </c:pt>
                <c:pt idx="37">
                  <c:v>Nov'12</c:v>
                </c:pt>
                <c:pt idx="38">
                  <c:v>Dec'12</c:v>
                </c:pt>
                <c:pt idx="39">
                  <c:v>Jan'13</c:v>
                </c:pt>
                <c:pt idx="40">
                  <c:v>Feb'13</c:v>
                </c:pt>
                <c:pt idx="41">
                  <c:v>Mar'13</c:v>
                </c:pt>
                <c:pt idx="42">
                  <c:v>Apr'13</c:v>
                </c:pt>
                <c:pt idx="43">
                  <c:v>May'13</c:v>
                </c:pt>
                <c:pt idx="44">
                  <c:v>Jun'13</c:v>
                </c:pt>
                <c:pt idx="45">
                  <c:v>Jul'13</c:v>
                </c:pt>
                <c:pt idx="46">
                  <c:v>Aug'13</c:v>
                </c:pt>
                <c:pt idx="47">
                  <c:v>Sep'13</c:v>
                </c:pt>
                <c:pt idx="48">
                  <c:v>Oct'13</c:v>
                </c:pt>
                <c:pt idx="49">
                  <c:v>Nov'13</c:v>
                </c:pt>
                <c:pt idx="50">
                  <c:v>Dec'13</c:v>
                </c:pt>
                <c:pt idx="51">
                  <c:v>Jan'14</c:v>
                </c:pt>
                <c:pt idx="52">
                  <c:v>Feb'14 (before 23.02)</c:v>
                </c:pt>
                <c:pt idx="53">
                  <c:v>Mar'14</c:v>
                </c:pt>
                <c:pt idx="54">
                  <c:v>Apr'14</c:v>
                </c:pt>
                <c:pt idx="55">
                  <c:v>May'14</c:v>
                </c:pt>
                <c:pt idx="56">
                  <c:v>Jun'14</c:v>
                </c:pt>
                <c:pt idx="57">
                  <c:v>Jul'14</c:v>
                </c:pt>
                <c:pt idx="58">
                  <c:v>Aug'14 (without ATO)</c:v>
                </c:pt>
                <c:pt idx="59">
                  <c:v>Sep'14 (without ATO)</c:v>
                </c:pt>
              </c:strCache>
            </c:strRef>
          </c:cat>
          <c:val>
            <c:numRef>
              <c:f>Лист1!$F$124:$F$183</c:f>
              <c:numCache>
                <c:formatCode>General</c:formatCode>
                <c:ptCount val="60"/>
                <c:pt idx="0">
                  <c:v>14</c:v>
                </c:pt>
                <c:pt idx="1">
                  <c:v>28</c:v>
                </c:pt>
                <c:pt idx="2">
                  <c:v>25</c:v>
                </c:pt>
                <c:pt idx="3">
                  <c:v>28</c:v>
                </c:pt>
                <c:pt idx="4">
                  <c:v>15</c:v>
                </c:pt>
                <c:pt idx="5">
                  <c:v>21</c:v>
                </c:pt>
                <c:pt idx="6">
                  <c:v>31</c:v>
                </c:pt>
                <c:pt idx="7">
                  <c:v>64</c:v>
                </c:pt>
                <c:pt idx="8">
                  <c:v>41</c:v>
                </c:pt>
                <c:pt idx="9">
                  <c:v>50</c:v>
                </c:pt>
                <c:pt idx="10">
                  <c:v>30</c:v>
                </c:pt>
                <c:pt idx="11">
                  <c:v>33</c:v>
                </c:pt>
                <c:pt idx="12">
                  <c:v>47</c:v>
                </c:pt>
                <c:pt idx="13">
                  <c:v>47</c:v>
                </c:pt>
                <c:pt idx="14">
                  <c:v>38</c:v>
                </c:pt>
                <c:pt idx="15" formatCode="_-* #,##0_₴_-;\-* #,##0_₴_-;_-* &quot;-&quot;??_₴_-;_-@_-">
                  <c:v>50</c:v>
                </c:pt>
                <c:pt idx="16" formatCode="_-* #,##0_₴_-;\-* #,##0_₴_-;_-* &quot;-&quot;??_₴_-;_-@_-">
                  <c:v>32</c:v>
                </c:pt>
                <c:pt idx="17" formatCode="_-* #,##0_₴_-;\-* #,##0_₴_-;_-* &quot;-&quot;??_₴_-;_-@_-">
                  <c:v>22</c:v>
                </c:pt>
                <c:pt idx="18" formatCode="_-* #,##0_₴_-;\-* #,##0_₴_-;_-* &quot;-&quot;??_₴_-;_-@_-">
                  <c:v>23</c:v>
                </c:pt>
                <c:pt idx="19" formatCode="_-* #,##0_₴_-;\-* #,##0_₴_-;_-* &quot;-&quot;??_₴_-;_-@_-">
                  <c:v>48</c:v>
                </c:pt>
                <c:pt idx="20" formatCode="_-* #,##0_₴_-;\-* #,##0_₴_-;_-* &quot;-&quot;??_₴_-;_-@_-">
                  <c:v>13</c:v>
                </c:pt>
                <c:pt idx="21" formatCode="_-* #,##0_₴_-;\-* #,##0_₴_-;_-* &quot;-&quot;??_₴_-;_-@_-">
                  <c:v>29</c:v>
                </c:pt>
                <c:pt idx="22" formatCode="_-* #,##0_₴_-;\-* #,##0_₴_-;_-* &quot;-&quot;??_₴_-;_-@_-">
                  <c:v>42</c:v>
                </c:pt>
                <c:pt idx="23" formatCode="_-* #,##0_₴_-;\-* #,##0_₴_-;_-* &quot;-&quot;??_₴_-;_-@_-">
                  <c:v>35</c:v>
                </c:pt>
                <c:pt idx="24" formatCode="_-* #,##0_₴_-;\-* #,##0_₴_-;_-* &quot;-&quot;??_₴_-;_-@_-">
                  <c:v>37</c:v>
                </c:pt>
                <c:pt idx="25" formatCode="_-* #,##0_₴_-;\-* #,##0_₴_-;_-* &quot;-&quot;??_₴_-;_-@_-">
                  <c:v>41</c:v>
                </c:pt>
                <c:pt idx="26" formatCode="_-* #,##0_₴_-;\-* #,##0_₴_-;_-* &quot;-&quot;??_₴_-;_-@_-">
                  <c:v>57</c:v>
                </c:pt>
                <c:pt idx="27" formatCode="_-* #,##0_₴_-;\-* #,##0_₴_-;_-* &quot;-&quot;??_₴_-;_-@_-">
                  <c:v>36</c:v>
                </c:pt>
                <c:pt idx="28" formatCode="_-* #,##0_₴_-;\-* #,##0_₴_-;_-* &quot;-&quot;??_₴_-;_-@_-">
                  <c:v>32</c:v>
                </c:pt>
                <c:pt idx="29" formatCode="_-* #,##0_₴_-;\-* #,##0_₴_-;_-* &quot;-&quot;??_₴_-;_-@_-">
                  <c:v>37</c:v>
                </c:pt>
                <c:pt idx="30" formatCode="_-* #,##0_₴_-;\-* #,##0_₴_-;_-* &quot;-&quot;??_₴_-;_-@_-">
                  <c:v>37</c:v>
                </c:pt>
                <c:pt idx="31" formatCode="_-* #,##0_₴_-;\-* #,##0_₴_-;_-* &quot;-&quot;??_₴_-;_-@_-">
                  <c:v>61</c:v>
                </c:pt>
                <c:pt idx="32" formatCode="_-* #,##0_₴_-;\-* #,##0_₴_-;_-* &quot;-&quot;??_₴_-;_-@_-">
                  <c:v>63</c:v>
                </c:pt>
                <c:pt idx="33" formatCode="_-* #,##0_₴_-;\-* #,##0_₴_-;_-* &quot;-&quot;??_₴_-;_-@_-">
                  <c:v>99</c:v>
                </c:pt>
                <c:pt idx="34" formatCode="_-* #,##0_₴_-;\-* #,##0_₴_-;_-* &quot;-&quot;??_₴_-;_-@_-">
                  <c:v>48</c:v>
                </c:pt>
                <c:pt idx="35" formatCode="_-* #,##0_₴_-;\-* #,##0_₴_-;_-* &quot;-&quot;??_₴_-;_-@_-">
                  <c:v>53</c:v>
                </c:pt>
                <c:pt idx="36" formatCode="_-* #,##0_₴_-;\-* #,##0_₴_-;_-* &quot;-&quot;??_₴_-;_-@_-">
                  <c:v>67</c:v>
                </c:pt>
                <c:pt idx="37" formatCode="_-* #,##0_₴_-;\-* #,##0_₴_-;_-* &quot;-&quot;??_₴_-;_-@_-">
                  <c:v>54</c:v>
                </c:pt>
                <c:pt idx="38" formatCode="_-* #,##0_₴_-;\-* #,##0_₴_-;_-* &quot;-&quot;??_₴_-;_-@_-">
                  <c:v>63</c:v>
                </c:pt>
                <c:pt idx="39" formatCode="_-* #,##0_₴_-;\-* #,##0_₴_-;_-* &quot;-&quot;??_₴_-;_-@_-">
                  <c:v>41</c:v>
                </c:pt>
                <c:pt idx="40" formatCode="_-* #,##0_₴_-;\-* #,##0_₴_-;_-* &quot;-&quot;??_₴_-;_-@_-">
                  <c:v>37</c:v>
                </c:pt>
                <c:pt idx="41" formatCode="_-* #,##0_₴_-;\-* #,##0_₴_-;_-* &quot;-&quot;??_₴_-;_-@_-">
                  <c:v>35</c:v>
                </c:pt>
                <c:pt idx="42" formatCode="_-* #,##0_₴_-;\-* #,##0_₴_-;_-* &quot;-&quot;??_₴_-;_-@_-">
                  <c:v>65</c:v>
                </c:pt>
                <c:pt idx="43" formatCode="_-* #,##0_₴_-;\-* #,##0_₴_-;_-* &quot;-&quot;??_₴_-;_-@_-">
                  <c:v>81</c:v>
                </c:pt>
                <c:pt idx="44" formatCode="_-* #,##0_₴_-;\-* #,##0_₴_-;_-* &quot;-&quot;??_₴_-;_-@_-">
                  <c:v>60</c:v>
                </c:pt>
                <c:pt idx="45" formatCode="_-* #,##0_₴_-;\-* #,##0_₴_-;_-* &quot;-&quot;??_₴_-;_-@_-">
                  <c:v>73</c:v>
                </c:pt>
                <c:pt idx="46" formatCode="_-* #,##0_₴_-;\-* #,##0_₴_-;_-* &quot;-&quot;??_₴_-;_-@_-">
                  <c:v>58</c:v>
                </c:pt>
                <c:pt idx="47" formatCode="_-* #,##0_₴_-;\-* #,##0_₴_-;_-* &quot;-&quot;??_₴_-;_-@_-">
                  <c:v>41</c:v>
                </c:pt>
                <c:pt idx="48" formatCode="_-* #,##0_₴_-;\-* #,##0_₴_-;_-* &quot;-&quot;??_₴_-;_-@_-">
                  <c:v>68</c:v>
                </c:pt>
                <c:pt idx="49" formatCode="_-* #,##0_₴_-;\-* #,##0_₴_-;_-* &quot;-&quot;??_₴_-;_-@_-">
                  <c:v>182</c:v>
                </c:pt>
                <c:pt idx="50" formatCode="_-* #,##0_₴_-;\-* #,##0_₴_-;_-* &quot;-&quot;??_₴_-;_-@_-">
                  <c:v>245</c:v>
                </c:pt>
                <c:pt idx="51" formatCode="_-* #,##0_₴_-;\-* #,##0_₴_-;_-* &quot;-&quot;??_₴_-;_-@_-">
                  <c:v>386</c:v>
                </c:pt>
                <c:pt idx="52" formatCode="_-* #,##0_₴_-;\-* #,##0_₴_-;_-* &quot;-&quot;??_₴_-;_-@_-">
                  <c:v>307</c:v>
                </c:pt>
                <c:pt idx="58" formatCode="_-* #,##0_₴_-;\-* #,##0_₴_-;_-* &quot;-&quot;??_₴_-;_-@_-">
                  <c:v>261</c:v>
                </c:pt>
                <c:pt idx="59" formatCode="_-* #,##0_₴_-;\-* #,##0_₴_-;_-* &quot;-&quot;??_₴_-;_-@_-">
                  <c:v>241</c:v>
                </c:pt>
              </c:numCache>
            </c:numRef>
          </c:val>
        </c:ser>
        <c:ser>
          <c:idx val="3"/>
          <c:order val="1"/>
          <c:tx>
            <c:strRef>
              <c:f>Лист1!$I$123</c:f>
              <c:strCache>
                <c:ptCount val="1"/>
                <c:pt idx="0">
                  <c:v>Other represssions</c:v>
                </c:pt>
              </c:strCache>
            </c:strRef>
          </c:tx>
          <c:spPr>
            <a:solidFill>
              <a:srgbClr val="FF0000"/>
            </a:solidFill>
          </c:spPr>
          <c:cat>
            <c:strRef>
              <c:f>Лист1!$B$124:$B$183</c:f>
              <c:strCache>
                <c:ptCount val="60"/>
                <c:pt idx="0">
                  <c:v>Oct'09</c:v>
                </c:pt>
                <c:pt idx="1">
                  <c:v>Nov'09</c:v>
                </c:pt>
                <c:pt idx="2">
                  <c:v>Dec'09</c:v>
                </c:pt>
                <c:pt idx="3">
                  <c:v>Jan'10</c:v>
                </c:pt>
                <c:pt idx="4">
                  <c:v>Feb'10</c:v>
                </c:pt>
                <c:pt idx="5">
                  <c:v>Mar'10</c:v>
                </c:pt>
                <c:pt idx="6">
                  <c:v>Apr'10</c:v>
                </c:pt>
                <c:pt idx="7">
                  <c:v>May'10</c:v>
                </c:pt>
                <c:pt idx="8">
                  <c:v>Jun'10</c:v>
                </c:pt>
                <c:pt idx="9">
                  <c:v>Jul'10</c:v>
                </c:pt>
                <c:pt idx="10">
                  <c:v>Aug'10</c:v>
                </c:pt>
                <c:pt idx="11">
                  <c:v>Sep'10</c:v>
                </c:pt>
                <c:pt idx="12">
                  <c:v>Oct'10</c:v>
                </c:pt>
                <c:pt idx="13">
                  <c:v>Nov'10</c:v>
                </c:pt>
                <c:pt idx="14">
                  <c:v>Dec'10</c:v>
                </c:pt>
                <c:pt idx="15">
                  <c:v>Jan'11</c:v>
                </c:pt>
                <c:pt idx="16">
                  <c:v>Feb'11</c:v>
                </c:pt>
                <c:pt idx="17">
                  <c:v>Mar'11</c:v>
                </c:pt>
                <c:pt idx="18">
                  <c:v>Apr'11</c:v>
                </c:pt>
                <c:pt idx="19">
                  <c:v>May'11</c:v>
                </c:pt>
                <c:pt idx="20">
                  <c:v>Jun'11</c:v>
                </c:pt>
                <c:pt idx="21">
                  <c:v>Jul'11</c:v>
                </c:pt>
                <c:pt idx="22">
                  <c:v>Aug'11</c:v>
                </c:pt>
                <c:pt idx="23">
                  <c:v>Sep'11</c:v>
                </c:pt>
                <c:pt idx="24">
                  <c:v>Oct'11</c:v>
                </c:pt>
                <c:pt idx="25">
                  <c:v>Nov'11</c:v>
                </c:pt>
                <c:pt idx="26">
                  <c:v>Dec'11</c:v>
                </c:pt>
                <c:pt idx="27">
                  <c:v>Jan'12</c:v>
                </c:pt>
                <c:pt idx="28">
                  <c:v>Feb'12</c:v>
                </c:pt>
                <c:pt idx="29">
                  <c:v>Mar'12</c:v>
                </c:pt>
                <c:pt idx="30">
                  <c:v>Apr'12</c:v>
                </c:pt>
                <c:pt idx="31">
                  <c:v>May'12</c:v>
                </c:pt>
                <c:pt idx="32">
                  <c:v>Jun'12</c:v>
                </c:pt>
                <c:pt idx="33">
                  <c:v>Jul'12</c:v>
                </c:pt>
                <c:pt idx="34">
                  <c:v>Aug'12</c:v>
                </c:pt>
                <c:pt idx="35">
                  <c:v>Sep'12</c:v>
                </c:pt>
                <c:pt idx="36">
                  <c:v>Oct'12</c:v>
                </c:pt>
                <c:pt idx="37">
                  <c:v>Nov'12</c:v>
                </c:pt>
                <c:pt idx="38">
                  <c:v>Dec'12</c:v>
                </c:pt>
                <c:pt idx="39">
                  <c:v>Jan'13</c:v>
                </c:pt>
                <c:pt idx="40">
                  <c:v>Feb'13</c:v>
                </c:pt>
                <c:pt idx="41">
                  <c:v>Mar'13</c:v>
                </c:pt>
                <c:pt idx="42">
                  <c:v>Apr'13</c:v>
                </c:pt>
                <c:pt idx="43">
                  <c:v>May'13</c:v>
                </c:pt>
                <c:pt idx="44">
                  <c:v>Jun'13</c:v>
                </c:pt>
                <c:pt idx="45">
                  <c:v>Jul'13</c:v>
                </c:pt>
                <c:pt idx="46">
                  <c:v>Aug'13</c:v>
                </c:pt>
                <c:pt idx="47">
                  <c:v>Sep'13</c:v>
                </c:pt>
                <c:pt idx="48">
                  <c:v>Oct'13</c:v>
                </c:pt>
                <c:pt idx="49">
                  <c:v>Nov'13</c:v>
                </c:pt>
                <c:pt idx="50">
                  <c:v>Dec'13</c:v>
                </c:pt>
                <c:pt idx="51">
                  <c:v>Jan'14</c:v>
                </c:pt>
                <c:pt idx="52">
                  <c:v>Feb'14 (before 23.02)</c:v>
                </c:pt>
                <c:pt idx="53">
                  <c:v>Mar'14</c:v>
                </c:pt>
                <c:pt idx="54">
                  <c:v>Apr'14</c:v>
                </c:pt>
                <c:pt idx="55">
                  <c:v>May'14</c:v>
                </c:pt>
                <c:pt idx="56">
                  <c:v>Jun'14</c:v>
                </c:pt>
                <c:pt idx="57">
                  <c:v>Jul'14</c:v>
                </c:pt>
                <c:pt idx="58">
                  <c:v>Aug'14 (without ATO)</c:v>
                </c:pt>
                <c:pt idx="59">
                  <c:v>Sep'14 (without ATO)</c:v>
                </c:pt>
              </c:strCache>
            </c:strRef>
          </c:cat>
          <c:val>
            <c:numRef>
              <c:f>Лист1!$I$124:$I$183</c:f>
              <c:numCache>
                <c:formatCode>General</c:formatCode>
                <c:ptCount val="60"/>
                <c:pt idx="33" formatCode="_-* #,##0_₴_-;\-* #,##0_₴_-;_-* &quot;-&quot;??_₴_-;_-@_-">
                  <c:v>14</c:v>
                </c:pt>
                <c:pt idx="34" formatCode="_-* #,##0_₴_-;\-* #,##0_₴_-;_-* &quot;-&quot;??_₴_-;_-@_-">
                  <c:v>48</c:v>
                </c:pt>
                <c:pt idx="35" formatCode="_-* #,##0_₴_-;\-* #,##0_₴_-;_-* &quot;-&quot;??_₴_-;_-@_-">
                  <c:v>78</c:v>
                </c:pt>
                <c:pt idx="36" formatCode="_-* #,##0_₴_-;\-* #,##0_₴_-;_-* &quot;-&quot;??_₴_-;_-@_-">
                  <c:v>135</c:v>
                </c:pt>
                <c:pt idx="37" formatCode="_-* #,##0_₴_-;\-* #,##0_₴_-;_-* &quot;-&quot;??_₴_-;_-@_-">
                  <c:v>31</c:v>
                </c:pt>
                <c:pt idx="38" formatCode="_-* #,##0_₴_-;\-* #,##0_₴_-;_-* &quot;-&quot;??_₴_-;_-@_-">
                  <c:v>9</c:v>
                </c:pt>
                <c:pt idx="39" formatCode="_-* #,##0_₴_-;\-* #,##0_₴_-;_-* &quot;-&quot;??_₴_-;_-@_-">
                  <c:v>15</c:v>
                </c:pt>
                <c:pt idx="40" formatCode="_-* #,##0_₴_-;\-* #,##0_₴_-;_-* &quot;-&quot;??_₴_-;_-@_-">
                  <c:v>5</c:v>
                </c:pt>
                <c:pt idx="41" formatCode="_-* #,##0_₴_-;\-* #,##0_₴_-;_-* &quot;-&quot;??_₴_-;_-@_-">
                  <c:v>11</c:v>
                </c:pt>
                <c:pt idx="42" formatCode="_-* #,##0_₴_-;\-* #,##0_₴_-;_-* &quot;-&quot;??_₴_-;_-@_-">
                  <c:v>18</c:v>
                </c:pt>
                <c:pt idx="43" formatCode="_-* #,##0_₴_-;\-* #,##0_₴_-;_-* &quot;-&quot;??_₴_-;_-@_-">
                  <c:v>22</c:v>
                </c:pt>
                <c:pt idx="44" formatCode="_-* #,##0_₴_-;\-* #,##0_₴_-;_-* &quot;-&quot;??_₴_-;_-@_-">
                  <c:v>14</c:v>
                </c:pt>
                <c:pt idx="45" formatCode="_-* #,##0_₴_-;\-* #,##0_₴_-;_-* &quot;-&quot;??_₴_-;_-@_-">
                  <c:v>27</c:v>
                </c:pt>
                <c:pt idx="46" formatCode="_-* #,##0_₴_-;\-* #,##0_₴_-;_-* &quot;-&quot;??_₴_-;_-@_-">
                  <c:v>26</c:v>
                </c:pt>
                <c:pt idx="47" formatCode="_-* #,##0_₴_-;\-* #,##0_₴_-;_-* &quot;-&quot;??_₴_-;_-@_-">
                  <c:v>14</c:v>
                </c:pt>
                <c:pt idx="48" formatCode="_-* #,##0_₴_-;\-* #,##0_₴_-;_-* &quot;-&quot;??_₴_-;_-@_-">
                  <c:v>9</c:v>
                </c:pt>
                <c:pt idx="49" formatCode="_-* #,##0_₴_-;\-* #,##0_₴_-;_-* &quot;-&quot;??_₴_-;_-@_-">
                  <c:v>54</c:v>
                </c:pt>
                <c:pt idx="50" formatCode="_-* #,##0_₴_-;\-* #,##0_₴_-;_-* &quot;-&quot;??_₴_-;_-@_-">
                  <c:v>56</c:v>
                </c:pt>
                <c:pt idx="51" formatCode="_-* #,##0_₴_-;\-* #,##0_₴_-;_-* &quot;-&quot;??_₴_-;_-@_-">
                  <c:v>108</c:v>
                </c:pt>
                <c:pt idx="52" formatCode="_-* #,##0_₴_-;\-* #,##0_₴_-;_-* &quot;-&quot;??_₴_-;_-@_-">
                  <c:v>71</c:v>
                </c:pt>
                <c:pt idx="58" formatCode="_-* #,##0_₴_-;\-* #,##0_₴_-;_-* &quot;-&quot;??_₴_-;_-@_-">
                  <c:v>134</c:v>
                </c:pt>
                <c:pt idx="59" formatCode="_-* #,##0_₴_-;\-* #,##0_₴_-;_-* &quot;-&quot;??_₴_-;_-@_-">
                  <c:v>204</c:v>
                </c:pt>
              </c:numCache>
            </c:numRef>
          </c:val>
        </c:ser>
        <c:axId val="63146624"/>
        <c:axId val="63160704"/>
      </c:barChart>
      <c:catAx>
        <c:axId val="63146624"/>
        <c:scaling>
          <c:orientation val="minMax"/>
        </c:scaling>
        <c:axPos val="b"/>
        <c:numFmt formatCode="General" sourceLinked="0"/>
        <c:tickLblPos val="nextTo"/>
        <c:txPr>
          <a:bodyPr/>
          <a:lstStyle/>
          <a:p>
            <a:pPr>
              <a:defRPr sz="1200"/>
            </a:pPr>
            <a:endParaRPr lang="uk-UA"/>
          </a:p>
        </c:txPr>
        <c:crossAx val="63160704"/>
        <c:crosses val="autoZero"/>
        <c:auto val="1"/>
        <c:lblAlgn val="ctr"/>
        <c:lblOffset val="100"/>
      </c:catAx>
      <c:valAx>
        <c:axId val="63160704"/>
        <c:scaling>
          <c:orientation val="minMax"/>
        </c:scaling>
        <c:axPos val="l"/>
        <c:majorGridlines/>
        <c:numFmt formatCode="General" sourceLinked="1"/>
        <c:tickLblPos val="nextTo"/>
        <c:txPr>
          <a:bodyPr/>
          <a:lstStyle/>
          <a:p>
            <a:pPr>
              <a:defRPr sz="1200"/>
            </a:pPr>
            <a:endParaRPr lang="uk-UA"/>
          </a:p>
        </c:txPr>
        <c:crossAx val="63146624"/>
        <c:crosses val="autoZero"/>
        <c:crossBetween val="between"/>
      </c:valAx>
    </c:plotArea>
    <c:legend>
      <c:legendPos val="b"/>
      <c:layout/>
      <c:txPr>
        <a:bodyPr/>
        <a:lstStyle/>
        <a:p>
          <a:pPr>
            <a:defRPr sz="1400"/>
          </a:pPr>
          <a:endParaRPr lang="uk-UA"/>
        </a:p>
      </c:txPr>
    </c:legend>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uk-UA"/>
  <c:style val="4"/>
  <c:chart>
    <c:autoTitleDeleted val="1"/>
    <c:plotArea>
      <c:layout/>
      <c:barChart>
        <c:barDir val="col"/>
        <c:grouping val="clustered"/>
        <c:ser>
          <c:idx val="0"/>
          <c:order val="0"/>
          <c:tx>
            <c:strRef>
              <c:f>Лист1!$G$123</c:f>
              <c:strCache>
                <c:ptCount val="1"/>
                <c:pt idx="0">
                  <c:v>Негативні реакції на 100 протестів</c:v>
                </c:pt>
              </c:strCache>
            </c:strRef>
          </c:tx>
          <c:spPr>
            <a:solidFill>
              <a:schemeClr val="accent2"/>
            </a:solidFill>
            <a:ln>
              <a:noFill/>
            </a:ln>
            <a:effectLst/>
          </c:spPr>
          <c:cat>
            <c:strRef>
              <c:f>Лист1!$B$124:$B$183</c:f>
              <c:strCache>
                <c:ptCount val="60"/>
                <c:pt idx="0">
                  <c:v>Oct'09</c:v>
                </c:pt>
                <c:pt idx="1">
                  <c:v>Nov'09</c:v>
                </c:pt>
                <c:pt idx="2">
                  <c:v>Dec'09</c:v>
                </c:pt>
                <c:pt idx="3">
                  <c:v>Jan'10</c:v>
                </c:pt>
                <c:pt idx="4">
                  <c:v>Feb'10</c:v>
                </c:pt>
                <c:pt idx="5">
                  <c:v>Mar'10</c:v>
                </c:pt>
                <c:pt idx="6">
                  <c:v>Apr'10</c:v>
                </c:pt>
                <c:pt idx="7">
                  <c:v>May'10</c:v>
                </c:pt>
                <c:pt idx="8">
                  <c:v>Jun'10</c:v>
                </c:pt>
                <c:pt idx="9">
                  <c:v>Jul'10</c:v>
                </c:pt>
                <c:pt idx="10">
                  <c:v>Aug'10</c:v>
                </c:pt>
                <c:pt idx="11">
                  <c:v>Sep'10</c:v>
                </c:pt>
                <c:pt idx="12">
                  <c:v>Oct'10</c:v>
                </c:pt>
                <c:pt idx="13">
                  <c:v>Nov'10</c:v>
                </c:pt>
                <c:pt idx="14">
                  <c:v>Dec'10</c:v>
                </c:pt>
                <c:pt idx="15">
                  <c:v>Jan'11</c:v>
                </c:pt>
                <c:pt idx="16">
                  <c:v>Feb'11</c:v>
                </c:pt>
                <c:pt idx="17">
                  <c:v>Mar'11</c:v>
                </c:pt>
                <c:pt idx="18">
                  <c:v>Apr'11</c:v>
                </c:pt>
                <c:pt idx="19">
                  <c:v>May'11</c:v>
                </c:pt>
                <c:pt idx="20">
                  <c:v>Jun'11</c:v>
                </c:pt>
                <c:pt idx="21">
                  <c:v>Jul'11</c:v>
                </c:pt>
                <c:pt idx="22">
                  <c:v>Aug'11</c:v>
                </c:pt>
                <c:pt idx="23">
                  <c:v>Sep'11</c:v>
                </c:pt>
                <c:pt idx="24">
                  <c:v>Oct'11</c:v>
                </c:pt>
                <c:pt idx="25">
                  <c:v>Nov'11</c:v>
                </c:pt>
                <c:pt idx="26">
                  <c:v>Dec'11</c:v>
                </c:pt>
                <c:pt idx="27">
                  <c:v>Jan'12</c:v>
                </c:pt>
                <c:pt idx="28">
                  <c:v>Feb'12</c:v>
                </c:pt>
                <c:pt idx="29">
                  <c:v>Mar'12</c:v>
                </c:pt>
                <c:pt idx="30">
                  <c:v>Apr'12</c:v>
                </c:pt>
                <c:pt idx="31">
                  <c:v>May'12</c:v>
                </c:pt>
                <c:pt idx="32">
                  <c:v>Jun'12</c:v>
                </c:pt>
                <c:pt idx="33">
                  <c:v>Jul'12</c:v>
                </c:pt>
                <c:pt idx="34">
                  <c:v>Aug'12</c:v>
                </c:pt>
                <c:pt idx="35">
                  <c:v>Sep'12</c:v>
                </c:pt>
                <c:pt idx="36">
                  <c:v>Oct'12</c:v>
                </c:pt>
                <c:pt idx="37">
                  <c:v>Nov'12</c:v>
                </c:pt>
                <c:pt idx="38">
                  <c:v>Dec'12</c:v>
                </c:pt>
                <c:pt idx="39">
                  <c:v>Jan'13</c:v>
                </c:pt>
                <c:pt idx="40">
                  <c:v>Feb'13</c:v>
                </c:pt>
                <c:pt idx="41">
                  <c:v>Mar'13</c:v>
                </c:pt>
                <c:pt idx="42">
                  <c:v>Apr'13</c:v>
                </c:pt>
                <c:pt idx="43">
                  <c:v>May'13</c:v>
                </c:pt>
                <c:pt idx="44">
                  <c:v>Jun'13</c:v>
                </c:pt>
                <c:pt idx="45">
                  <c:v>Jul'13</c:v>
                </c:pt>
                <c:pt idx="46">
                  <c:v>Aug'13</c:v>
                </c:pt>
                <c:pt idx="47">
                  <c:v>Sep'13</c:v>
                </c:pt>
                <c:pt idx="48">
                  <c:v>Oct'13</c:v>
                </c:pt>
                <c:pt idx="49">
                  <c:v>Nov'13</c:v>
                </c:pt>
                <c:pt idx="50">
                  <c:v>Dec'13</c:v>
                </c:pt>
                <c:pt idx="51">
                  <c:v>Jan'14</c:v>
                </c:pt>
                <c:pt idx="52">
                  <c:v>Feb'14 (before 23.02)</c:v>
                </c:pt>
                <c:pt idx="53">
                  <c:v>Mar'14</c:v>
                </c:pt>
                <c:pt idx="54">
                  <c:v>Apr'14</c:v>
                </c:pt>
                <c:pt idx="55">
                  <c:v>May'14</c:v>
                </c:pt>
                <c:pt idx="56">
                  <c:v>Jun'14</c:v>
                </c:pt>
                <c:pt idx="57">
                  <c:v>Jul'14</c:v>
                </c:pt>
                <c:pt idx="58">
                  <c:v>Aug'14 (without ATO)</c:v>
                </c:pt>
                <c:pt idx="59">
                  <c:v>Sep'14 (without ATO)</c:v>
                </c:pt>
              </c:strCache>
            </c:strRef>
          </c:cat>
          <c:val>
            <c:numRef>
              <c:f>Лист1!$G$124:$G$183</c:f>
              <c:numCache>
                <c:formatCode>0</c:formatCode>
                <c:ptCount val="60"/>
                <c:pt idx="0">
                  <c:v>9.9290780141844017</c:v>
                </c:pt>
                <c:pt idx="1">
                  <c:v>18.543046357615889</c:v>
                </c:pt>
                <c:pt idx="2">
                  <c:v>18.51851851851853</c:v>
                </c:pt>
                <c:pt idx="3">
                  <c:v>19.310344827586206</c:v>
                </c:pt>
                <c:pt idx="4">
                  <c:v>14.15094339622642</c:v>
                </c:pt>
                <c:pt idx="5">
                  <c:v>9.4170403587443996</c:v>
                </c:pt>
                <c:pt idx="6">
                  <c:v>14.418604651162797</c:v>
                </c:pt>
                <c:pt idx="7">
                  <c:v>28.193832599118942</c:v>
                </c:pt>
                <c:pt idx="8">
                  <c:v>20.197044334975359</c:v>
                </c:pt>
                <c:pt idx="9">
                  <c:v>32.894736842105296</c:v>
                </c:pt>
                <c:pt idx="10">
                  <c:v>19.480519480519472</c:v>
                </c:pt>
                <c:pt idx="11">
                  <c:v>17.1875</c:v>
                </c:pt>
                <c:pt idx="12">
                  <c:v>16.906474820143874</c:v>
                </c:pt>
                <c:pt idx="13">
                  <c:v>16.095890410958905</c:v>
                </c:pt>
                <c:pt idx="14">
                  <c:v>32.203389830508492</c:v>
                </c:pt>
                <c:pt idx="15">
                  <c:v>38.759689922480625</c:v>
                </c:pt>
                <c:pt idx="16">
                  <c:v>19.631901840490809</c:v>
                </c:pt>
                <c:pt idx="17">
                  <c:v>9.8654708520179479</c:v>
                </c:pt>
                <c:pt idx="18">
                  <c:v>14.556962025316455</c:v>
                </c:pt>
                <c:pt idx="19">
                  <c:v>20.425531914893604</c:v>
                </c:pt>
                <c:pt idx="20">
                  <c:v>8.8435374149659953</c:v>
                </c:pt>
                <c:pt idx="21">
                  <c:v>20.567375886524822</c:v>
                </c:pt>
                <c:pt idx="22">
                  <c:v>21.538461538461529</c:v>
                </c:pt>
                <c:pt idx="23">
                  <c:v>19.553072625698331</c:v>
                </c:pt>
                <c:pt idx="24">
                  <c:v>18.407960199004993</c:v>
                </c:pt>
                <c:pt idx="25">
                  <c:v>14.0893470790378</c:v>
                </c:pt>
                <c:pt idx="26">
                  <c:v>26.511627906976742</c:v>
                </c:pt>
                <c:pt idx="27">
                  <c:v>17.307692307692307</c:v>
                </c:pt>
                <c:pt idx="28">
                  <c:v>20.512820512820511</c:v>
                </c:pt>
                <c:pt idx="29">
                  <c:v>11.671924290220819</c:v>
                </c:pt>
                <c:pt idx="30">
                  <c:v>13.805970149253731</c:v>
                </c:pt>
                <c:pt idx="31">
                  <c:v>19.122257053291534</c:v>
                </c:pt>
                <c:pt idx="32">
                  <c:v>19.26605504587156</c:v>
                </c:pt>
                <c:pt idx="33">
                  <c:v>24.324324324324326</c:v>
                </c:pt>
                <c:pt idx="34">
                  <c:v>17.712177121771216</c:v>
                </c:pt>
                <c:pt idx="35">
                  <c:v>14.095744680851062</c:v>
                </c:pt>
                <c:pt idx="36">
                  <c:v>15.022421524663676</c:v>
                </c:pt>
                <c:pt idx="37">
                  <c:v>18.620689655172416</c:v>
                </c:pt>
                <c:pt idx="38">
                  <c:v>25.2</c:v>
                </c:pt>
                <c:pt idx="39">
                  <c:v>15.891472868217054</c:v>
                </c:pt>
                <c:pt idx="40">
                  <c:v>12.052117263843655</c:v>
                </c:pt>
                <c:pt idx="41">
                  <c:v>10.971786833855806</c:v>
                </c:pt>
                <c:pt idx="42">
                  <c:v>21.666666666666668</c:v>
                </c:pt>
                <c:pt idx="43">
                  <c:v>28.621908127208513</c:v>
                </c:pt>
                <c:pt idx="44">
                  <c:v>20.833333333333318</c:v>
                </c:pt>
                <c:pt idx="45">
                  <c:v>18.434343434343429</c:v>
                </c:pt>
                <c:pt idx="46">
                  <c:v>19.528619528619529</c:v>
                </c:pt>
                <c:pt idx="47">
                  <c:v>14.385964912280707</c:v>
                </c:pt>
                <c:pt idx="48">
                  <c:v>16.07565011820331</c:v>
                </c:pt>
                <c:pt idx="49">
                  <c:v>27.659574468085118</c:v>
                </c:pt>
                <c:pt idx="50">
                  <c:v>24.281466798810701</c:v>
                </c:pt>
                <c:pt idx="51">
                  <c:v>36.074766355140163</c:v>
                </c:pt>
                <c:pt idx="52">
                  <c:v>20.673400673400675</c:v>
                </c:pt>
                <c:pt idx="58">
                  <c:v>35.175202156334237</c:v>
                </c:pt>
                <c:pt idx="59">
                  <c:v>32.700135685210306</c:v>
                </c:pt>
              </c:numCache>
            </c:numRef>
          </c:val>
        </c:ser>
        <c:axId val="63296256"/>
        <c:axId val="63297792"/>
      </c:barChart>
      <c:catAx>
        <c:axId val="63296256"/>
        <c:scaling>
          <c:orientation val="minMax"/>
        </c:scaling>
        <c:axPos val="b"/>
        <c:numFmt formatCode="General" sourceLinked="0"/>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uk-UA"/>
          </a:p>
        </c:txPr>
        <c:crossAx val="63297792"/>
        <c:crosses val="autoZero"/>
        <c:auto val="1"/>
        <c:lblAlgn val="ctr"/>
        <c:lblOffset val="100"/>
      </c:catAx>
      <c:valAx>
        <c:axId val="63297792"/>
        <c:scaling>
          <c:orientation val="minMax"/>
        </c:scaling>
        <c:axPos val="l"/>
        <c:majorGridlines>
          <c:spPr>
            <a:ln w="9525" cap="flat" cmpd="sng" algn="ctr">
              <a:solidFill>
                <a:schemeClr val="tx1">
                  <a:tint val="75000"/>
                  <a:shade val="95000"/>
                  <a:satMod val="105000"/>
                </a:schemeClr>
              </a:solidFill>
              <a:prstDash val="solid"/>
              <a:round/>
            </a:ln>
            <a:effectLst/>
          </c:spPr>
        </c:majorGridlines>
        <c:numFmt formatCode="0" sourceLinked="1"/>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uk-UA"/>
          </a:p>
        </c:txPr>
        <c:crossAx val="63296256"/>
        <c:crosses val="autoZero"/>
        <c:crossBetween val="between"/>
      </c:valAx>
      <c:spPr>
        <a:noFill/>
        <a:ln>
          <a:noFill/>
        </a:ln>
        <a:effectLst/>
      </c:spPr>
    </c:plotArea>
    <c:plotVisOnly val="1"/>
    <c:dispBlanksAs val="gap"/>
  </c:chart>
  <c:spPr>
    <a:noFill/>
    <a:ln w="9525" cap="flat" cmpd="sng" algn="ctr">
      <a:noFill/>
      <a:prstDash val="solid"/>
    </a:ln>
    <a:effectLst/>
  </c:spPr>
  <c:txPr>
    <a:bodyPr/>
    <a:lstStyle/>
    <a:p>
      <a:pPr>
        <a:defRPr sz="1200"/>
      </a:pPr>
      <a:endParaRPr lang="uk-UA"/>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uk-UA"/>
  <c:chart>
    <c:autoTitleDeleted val="1"/>
    <c:plotArea>
      <c:layout/>
      <c:barChart>
        <c:barDir val="col"/>
        <c:grouping val="clustered"/>
        <c:ser>
          <c:idx val="0"/>
          <c:order val="0"/>
          <c:tx>
            <c:strRef>
              <c:f>Лист1!$C$257</c:f>
              <c:strCache>
                <c:ptCount val="1"/>
                <c:pt idx="0">
                  <c:v>2013 (before  20.11)</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uk-UA"/>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Лист1!$B$258:$B$273</c:f>
              <c:strCache>
                <c:ptCount val="16"/>
                <c:pt idx="0">
                  <c:v>Arrest or detention</c:v>
                </c:pt>
                <c:pt idx="1">
                  <c:v>Blockade</c:v>
                </c:pt>
                <c:pt idx="2">
                  <c:v>Harassment</c:v>
                </c:pt>
                <c:pt idx="3">
                  <c:v>Heavy weapons</c:v>
                </c:pt>
                <c:pt idx="4">
                  <c:v>Kidnapping</c:v>
                </c:pt>
                <c:pt idx="5">
                  <c:v>Legal punishment</c:v>
                </c:pt>
                <c:pt idx="6">
                  <c:v>Other</c:v>
                </c:pt>
                <c:pt idx="7">
                  <c:v>Physical confrontation</c:v>
                </c:pt>
                <c:pt idx="8">
                  <c:v>Pressure on activists</c:v>
                </c:pt>
                <c:pt idx="9">
                  <c:v>Precluding actions</c:v>
                </c:pt>
                <c:pt idx="10">
                  <c:v>Property damage</c:v>
                </c:pt>
                <c:pt idx="11">
                  <c:v>Persecution</c:v>
                </c:pt>
                <c:pt idx="12">
                  <c:v>Hindrance to actions</c:v>
                </c:pt>
                <c:pt idx="13">
                  <c:v>Robbery</c:v>
                </c:pt>
                <c:pt idx="14">
                  <c:v>Shooting/murder</c:v>
                </c:pt>
                <c:pt idx="15">
                  <c:v>Break in</c:v>
                </c:pt>
              </c:strCache>
            </c:strRef>
          </c:cat>
          <c:val>
            <c:numRef>
              <c:f>Лист1!$C$258:$C$273</c:f>
              <c:numCache>
                <c:formatCode>_-* #,##0_₴_-;\-* #,##0_₴_-;_-* "-"??_₴_-;_-@_-</c:formatCode>
                <c:ptCount val="16"/>
                <c:pt idx="0">
                  <c:v>107</c:v>
                </c:pt>
                <c:pt idx="1">
                  <c:v>39</c:v>
                </c:pt>
                <c:pt idx="2">
                  <c:v>37</c:v>
                </c:pt>
                <c:pt idx="5">
                  <c:v>50</c:v>
                </c:pt>
                <c:pt idx="6">
                  <c:v>4</c:v>
                </c:pt>
                <c:pt idx="7">
                  <c:v>110</c:v>
                </c:pt>
                <c:pt idx="8">
                  <c:v>63</c:v>
                </c:pt>
                <c:pt idx="9">
                  <c:v>52</c:v>
                </c:pt>
                <c:pt idx="10">
                  <c:v>16</c:v>
                </c:pt>
                <c:pt idx="11">
                  <c:v>81</c:v>
                </c:pt>
                <c:pt idx="12">
                  <c:v>40</c:v>
                </c:pt>
                <c:pt idx="13">
                  <c:v>1</c:v>
                </c:pt>
                <c:pt idx="14">
                  <c:v>4</c:v>
                </c:pt>
              </c:numCache>
            </c:numRef>
          </c:val>
        </c:ser>
        <c:ser>
          <c:idx val="1"/>
          <c:order val="1"/>
          <c:tx>
            <c:strRef>
              <c:f>Лист1!$D$257</c:f>
              <c:strCache>
                <c:ptCount val="1"/>
                <c:pt idx="0">
                  <c:v>Maidan</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uk-UA"/>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Лист1!$B$258:$B$273</c:f>
              <c:strCache>
                <c:ptCount val="16"/>
                <c:pt idx="0">
                  <c:v>Arrest or detention</c:v>
                </c:pt>
                <c:pt idx="1">
                  <c:v>Blockade</c:v>
                </c:pt>
                <c:pt idx="2">
                  <c:v>Harassment</c:v>
                </c:pt>
                <c:pt idx="3">
                  <c:v>Heavy weapons</c:v>
                </c:pt>
                <c:pt idx="4">
                  <c:v>Kidnapping</c:v>
                </c:pt>
                <c:pt idx="5">
                  <c:v>Legal punishment</c:v>
                </c:pt>
                <c:pt idx="6">
                  <c:v>Other</c:v>
                </c:pt>
                <c:pt idx="7">
                  <c:v>Physical confrontation</c:v>
                </c:pt>
                <c:pt idx="8">
                  <c:v>Pressure on activists</c:v>
                </c:pt>
                <c:pt idx="9">
                  <c:v>Precluding actions</c:v>
                </c:pt>
                <c:pt idx="10">
                  <c:v>Property damage</c:v>
                </c:pt>
                <c:pt idx="11">
                  <c:v>Persecution</c:v>
                </c:pt>
                <c:pt idx="12">
                  <c:v>Hindrance to actions</c:v>
                </c:pt>
                <c:pt idx="13">
                  <c:v>Robbery</c:v>
                </c:pt>
                <c:pt idx="14">
                  <c:v>Shooting/murder</c:v>
                </c:pt>
                <c:pt idx="15">
                  <c:v>Break in</c:v>
                </c:pt>
              </c:strCache>
            </c:strRef>
          </c:cat>
          <c:val>
            <c:numRef>
              <c:f>Лист1!$D$258:$D$273</c:f>
              <c:numCache>
                <c:formatCode>_-* #,##0_₴_-;\-* #,##0_₴_-;_-* "-"??_₴_-;_-@_-</c:formatCode>
                <c:ptCount val="16"/>
                <c:pt idx="0">
                  <c:v>93</c:v>
                </c:pt>
                <c:pt idx="1">
                  <c:v>99</c:v>
                </c:pt>
                <c:pt idx="2">
                  <c:v>75</c:v>
                </c:pt>
                <c:pt idx="4">
                  <c:v>12</c:v>
                </c:pt>
                <c:pt idx="5">
                  <c:v>108</c:v>
                </c:pt>
                <c:pt idx="6">
                  <c:v>20</c:v>
                </c:pt>
                <c:pt idx="7">
                  <c:v>199</c:v>
                </c:pt>
                <c:pt idx="8">
                  <c:v>105</c:v>
                </c:pt>
                <c:pt idx="9">
                  <c:v>47</c:v>
                </c:pt>
                <c:pt idx="10">
                  <c:v>85</c:v>
                </c:pt>
                <c:pt idx="11">
                  <c:v>158</c:v>
                </c:pt>
                <c:pt idx="12">
                  <c:v>32</c:v>
                </c:pt>
                <c:pt idx="13">
                  <c:v>4</c:v>
                </c:pt>
                <c:pt idx="14">
                  <c:v>22</c:v>
                </c:pt>
                <c:pt idx="15">
                  <c:v>16</c:v>
                </c:pt>
              </c:numCache>
            </c:numRef>
          </c:val>
        </c:ser>
        <c:ser>
          <c:idx val="2"/>
          <c:order val="2"/>
          <c:tx>
            <c:strRef>
              <c:f>Лист1!$E$257</c:f>
              <c:strCache>
                <c:ptCount val="1"/>
                <c:pt idx="0">
                  <c:v>August and September 2014</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uk-UA"/>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Лист1!$B$258:$B$273</c:f>
              <c:strCache>
                <c:ptCount val="16"/>
                <c:pt idx="0">
                  <c:v>Arrest or detention</c:v>
                </c:pt>
                <c:pt idx="1">
                  <c:v>Blockade</c:v>
                </c:pt>
                <c:pt idx="2">
                  <c:v>Harassment</c:v>
                </c:pt>
                <c:pt idx="3">
                  <c:v>Heavy weapons</c:v>
                </c:pt>
                <c:pt idx="4">
                  <c:v>Kidnapping</c:v>
                </c:pt>
                <c:pt idx="5">
                  <c:v>Legal punishment</c:v>
                </c:pt>
                <c:pt idx="6">
                  <c:v>Other</c:v>
                </c:pt>
                <c:pt idx="7">
                  <c:v>Physical confrontation</c:v>
                </c:pt>
                <c:pt idx="8">
                  <c:v>Pressure on activists</c:v>
                </c:pt>
                <c:pt idx="9">
                  <c:v>Precluding actions</c:v>
                </c:pt>
                <c:pt idx="10">
                  <c:v>Property damage</c:v>
                </c:pt>
                <c:pt idx="11">
                  <c:v>Persecution</c:v>
                </c:pt>
                <c:pt idx="12">
                  <c:v>Hindrance to actions</c:v>
                </c:pt>
                <c:pt idx="13">
                  <c:v>Robbery</c:v>
                </c:pt>
                <c:pt idx="14">
                  <c:v>Shooting/murder</c:v>
                </c:pt>
                <c:pt idx="15">
                  <c:v>Break in</c:v>
                </c:pt>
              </c:strCache>
            </c:strRef>
          </c:cat>
          <c:val>
            <c:numRef>
              <c:f>Лист1!$E$258:$E$273</c:f>
              <c:numCache>
                <c:formatCode>General</c:formatCode>
                <c:ptCount val="16"/>
                <c:pt idx="0">
                  <c:v>175</c:v>
                </c:pt>
                <c:pt idx="1">
                  <c:v>22</c:v>
                </c:pt>
                <c:pt idx="2">
                  <c:v>2</c:v>
                </c:pt>
                <c:pt idx="4">
                  <c:v>1</c:v>
                </c:pt>
                <c:pt idx="5">
                  <c:v>32</c:v>
                </c:pt>
                <c:pt idx="6">
                  <c:v>5</c:v>
                </c:pt>
                <c:pt idx="7">
                  <c:v>32</c:v>
                </c:pt>
                <c:pt idx="8">
                  <c:v>30</c:v>
                </c:pt>
                <c:pt idx="9">
                  <c:v>6</c:v>
                </c:pt>
                <c:pt idx="10">
                  <c:v>4</c:v>
                </c:pt>
                <c:pt idx="11">
                  <c:v>172</c:v>
                </c:pt>
                <c:pt idx="12">
                  <c:v>13</c:v>
                </c:pt>
                <c:pt idx="13">
                  <c:v>1</c:v>
                </c:pt>
                <c:pt idx="14">
                  <c:v>7</c:v>
                </c:pt>
              </c:numCache>
            </c:numRef>
          </c:val>
        </c:ser>
        <c:gapWidth val="219"/>
        <c:overlap val="-27"/>
        <c:axId val="63353600"/>
        <c:axId val="63355136"/>
      </c:barChart>
      <c:catAx>
        <c:axId val="6335360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uk-UA"/>
          </a:p>
        </c:txPr>
        <c:crossAx val="63355136"/>
        <c:crosses val="autoZero"/>
        <c:auto val="1"/>
        <c:lblAlgn val="ctr"/>
        <c:lblOffset val="100"/>
      </c:catAx>
      <c:valAx>
        <c:axId val="63355136"/>
        <c:scaling>
          <c:orientation val="minMax"/>
        </c:scaling>
        <c:axPos val="l"/>
        <c:majorGridlines>
          <c:spPr>
            <a:ln w="9525" cap="flat" cmpd="sng" algn="ctr">
              <a:solidFill>
                <a:schemeClr val="tx1">
                  <a:lumMod val="15000"/>
                  <a:lumOff val="85000"/>
                </a:schemeClr>
              </a:solidFill>
              <a:round/>
            </a:ln>
            <a:effectLst/>
          </c:spPr>
        </c:majorGridlines>
        <c:numFmt formatCode="_-* #,##0_₴_-;\-* #,##0_₴_-;_-* &quot;-&quot;??_₴_-;_-@_-" sourceLinked="1"/>
        <c:maj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uk-UA"/>
          </a:p>
        </c:txPr>
        <c:crossAx val="6335360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uk-UA"/>
        </a:p>
      </c:txPr>
    </c:legend>
    <c:plotVisOnly val="1"/>
    <c:dispBlanksAs val="gap"/>
  </c:chart>
  <c:spPr>
    <a:noFill/>
    <a:ln>
      <a:noFill/>
    </a:ln>
    <a:effectLst/>
  </c:spPr>
  <c:txPr>
    <a:bodyPr/>
    <a:lstStyle/>
    <a:p>
      <a:pPr>
        <a:defRPr sz="1400"/>
      </a:pPr>
      <a:endParaRPr lang="uk-UA"/>
    </a:p>
  </c:txPr>
  <c:externalData r:id="rId1">
    <c:autoUpdate val="1"/>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uk-UA"/>
  <c:chart>
    <c:autoTitleDeleted val="1"/>
    <c:plotArea>
      <c:layout/>
      <c:barChart>
        <c:barDir val="col"/>
        <c:grouping val="clustered"/>
        <c:ser>
          <c:idx val="0"/>
          <c:order val="0"/>
          <c:tx>
            <c:strRef>
              <c:f>Лист1!$C$275</c:f>
              <c:strCache>
                <c:ptCount val="1"/>
                <c:pt idx="0">
                  <c:v>2013 (before 20.11)</c:v>
                </c:pt>
              </c:strCache>
            </c:strRef>
          </c:tx>
          <c:dLbls>
            <c:spPr>
              <a:noFill/>
              <a:ln>
                <a:noFill/>
              </a:ln>
              <a:effectLst/>
            </c:spPr>
            <c:txPr>
              <a:bodyPr wrap="square" lIns="38100" tIns="19050" rIns="38100" bIns="19050" anchor="ctr">
                <a:spAutoFit/>
              </a:bodyPr>
              <a:lstStyle/>
              <a:p>
                <a:pPr>
                  <a:defRPr sz="1400"/>
                </a:pPr>
                <a:endParaRPr lang="uk-UA"/>
              </a:p>
            </c:txPr>
            <c:showVal val="1"/>
            <c:extLst>
              <c:ext xmlns:c15="http://schemas.microsoft.com/office/drawing/2012/chart" uri="{CE6537A1-D6FC-4f65-9D91-7224C49458BB}">
                <c15:layout/>
                <c15:showLeaderLines val="1"/>
              </c:ext>
            </c:extLst>
          </c:dLbls>
          <c:cat>
            <c:strRef>
              <c:f>Лист1!$B$276:$B$291</c:f>
              <c:strCache>
                <c:ptCount val="16"/>
                <c:pt idx="0">
                  <c:v>Arrest or detention</c:v>
                </c:pt>
                <c:pt idx="1">
                  <c:v>Blockade</c:v>
                </c:pt>
                <c:pt idx="2">
                  <c:v>Harass</c:v>
                </c:pt>
                <c:pt idx="3">
                  <c:v>Heavy weapons</c:v>
                </c:pt>
                <c:pt idx="4">
                  <c:v>Kidnapping</c:v>
                </c:pt>
                <c:pt idx="5">
                  <c:v>Legal punishment</c:v>
                </c:pt>
                <c:pt idx="6">
                  <c:v>Other</c:v>
                </c:pt>
                <c:pt idx="7">
                  <c:v>Physical confrontation</c:v>
                </c:pt>
                <c:pt idx="8">
                  <c:v>Pressure on activists</c:v>
                </c:pt>
                <c:pt idx="9">
                  <c:v>Precluding actions</c:v>
                </c:pt>
                <c:pt idx="10">
                  <c:v>Damage of property</c:v>
                </c:pt>
                <c:pt idx="11">
                  <c:v>Persecution</c:v>
                </c:pt>
                <c:pt idx="12">
                  <c:v>Hinder to carry out actions</c:v>
                </c:pt>
                <c:pt idx="13">
                  <c:v>Robbery</c:v>
                </c:pt>
                <c:pt idx="14">
                  <c:v>Shooting/murder</c:v>
                </c:pt>
                <c:pt idx="15">
                  <c:v>Break in</c:v>
                </c:pt>
              </c:strCache>
            </c:strRef>
          </c:cat>
          <c:val>
            <c:numRef>
              <c:f>Лист1!$C$276:$C$291</c:f>
              <c:numCache>
                <c:formatCode>_-* #,##0_₴_-;\-* #,##0_₴_-;_-* "-"??_₴_-;_-@_-</c:formatCode>
                <c:ptCount val="16"/>
                <c:pt idx="0">
                  <c:v>15</c:v>
                </c:pt>
                <c:pt idx="1">
                  <c:v>11</c:v>
                </c:pt>
                <c:pt idx="2">
                  <c:v>24</c:v>
                </c:pt>
                <c:pt idx="5">
                  <c:v>10</c:v>
                </c:pt>
                <c:pt idx="6">
                  <c:v>14</c:v>
                </c:pt>
                <c:pt idx="7">
                  <c:v>70</c:v>
                </c:pt>
                <c:pt idx="8">
                  <c:v>17</c:v>
                </c:pt>
                <c:pt idx="9">
                  <c:v>1</c:v>
                </c:pt>
                <c:pt idx="10">
                  <c:v>18</c:v>
                </c:pt>
                <c:pt idx="11">
                  <c:v>8</c:v>
                </c:pt>
                <c:pt idx="12">
                  <c:v>9</c:v>
                </c:pt>
                <c:pt idx="14">
                  <c:v>1</c:v>
                </c:pt>
                <c:pt idx="15">
                  <c:v>1</c:v>
                </c:pt>
              </c:numCache>
            </c:numRef>
          </c:val>
        </c:ser>
        <c:ser>
          <c:idx val="1"/>
          <c:order val="1"/>
          <c:tx>
            <c:strRef>
              <c:f>Лист1!$D$275</c:f>
              <c:strCache>
                <c:ptCount val="1"/>
                <c:pt idx="0">
                  <c:v>Maidan</c:v>
                </c:pt>
              </c:strCache>
            </c:strRef>
          </c:tx>
          <c:dLbls>
            <c:spPr>
              <a:noFill/>
              <a:ln>
                <a:noFill/>
              </a:ln>
              <a:effectLst/>
            </c:spPr>
            <c:txPr>
              <a:bodyPr wrap="square" lIns="38100" tIns="19050" rIns="38100" bIns="19050" anchor="ctr">
                <a:spAutoFit/>
              </a:bodyPr>
              <a:lstStyle/>
              <a:p>
                <a:pPr>
                  <a:defRPr sz="1400"/>
                </a:pPr>
                <a:endParaRPr lang="uk-UA"/>
              </a:p>
            </c:txPr>
            <c:showVal val="1"/>
            <c:extLst>
              <c:ext xmlns:c15="http://schemas.microsoft.com/office/drawing/2012/chart" uri="{CE6537A1-D6FC-4f65-9D91-7224C49458BB}">
                <c15:layout/>
                <c15:showLeaderLines val="1"/>
              </c:ext>
            </c:extLst>
          </c:dLbls>
          <c:cat>
            <c:strRef>
              <c:f>Лист1!$B$276:$B$291</c:f>
              <c:strCache>
                <c:ptCount val="16"/>
                <c:pt idx="0">
                  <c:v>Arrest or detention</c:v>
                </c:pt>
                <c:pt idx="1">
                  <c:v>Blockade</c:v>
                </c:pt>
                <c:pt idx="2">
                  <c:v>Harass</c:v>
                </c:pt>
                <c:pt idx="3">
                  <c:v>Heavy weapons</c:v>
                </c:pt>
                <c:pt idx="4">
                  <c:v>Kidnapping</c:v>
                </c:pt>
                <c:pt idx="5">
                  <c:v>Legal punishment</c:v>
                </c:pt>
                <c:pt idx="6">
                  <c:v>Other</c:v>
                </c:pt>
                <c:pt idx="7">
                  <c:v>Physical confrontation</c:v>
                </c:pt>
                <c:pt idx="8">
                  <c:v>Pressure on activists</c:v>
                </c:pt>
                <c:pt idx="9">
                  <c:v>Precluding actions</c:v>
                </c:pt>
                <c:pt idx="10">
                  <c:v>Damage of property</c:v>
                </c:pt>
                <c:pt idx="11">
                  <c:v>Persecution</c:v>
                </c:pt>
                <c:pt idx="12">
                  <c:v>Hinder to carry out actions</c:v>
                </c:pt>
                <c:pt idx="13">
                  <c:v>Robbery</c:v>
                </c:pt>
                <c:pt idx="14">
                  <c:v>Shooting/murder</c:v>
                </c:pt>
                <c:pt idx="15">
                  <c:v>Break in</c:v>
                </c:pt>
              </c:strCache>
            </c:strRef>
          </c:cat>
          <c:val>
            <c:numRef>
              <c:f>Лист1!$D$276:$D$291</c:f>
              <c:numCache>
                <c:formatCode>_-* #,##0_₴_-;\-* #,##0_₴_-;_-* "-"??_₴_-;_-@_-</c:formatCode>
                <c:ptCount val="16"/>
                <c:pt idx="0">
                  <c:v>8</c:v>
                </c:pt>
                <c:pt idx="1">
                  <c:v>7</c:v>
                </c:pt>
                <c:pt idx="2">
                  <c:v>42</c:v>
                </c:pt>
                <c:pt idx="4">
                  <c:v>2</c:v>
                </c:pt>
                <c:pt idx="5">
                  <c:v>5</c:v>
                </c:pt>
                <c:pt idx="6">
                  <c:v>54</c:v>
                </c:pt>
                <c:pt idx="7">
                  <c:v>70</c:v>
                </c:pt>
                <c:pt idx="8">
                  <c:v>13</c:v>
                </c:pt>
                <c:pt idx="9">
                  <c:v>1</c:v>
                </c:pt>
                <c:pt idx="10">
                  <c:v>16</c:v>
                </c:pt>
                <c:pt idx="11">
                  <c:v>10</c:v>
                </c:pt>
                <c:pt idx="12">
                  <c:v>6</c:v>
                </c:pt>
                <c:pt idx="13">
                  <c:v>3</c:v>
                </c:pt>
                <c:pt idx="14">
                  <c:v>7</c:v>
                </c:pt>
                <c:pt idx="15">
                  <c:v>8</c:v>
                </c:pt>
              </c:numCache>
            </c:numRef>
          </c:val>
        </c:ser>
        <c:ser>
          <c:idx val="2"/>
          <c:order val="2"/>
          <c:tx>
            <c:strRef>
              <c:f>Лист1!$E$275</c:f>
              <c:strCache>
                <c:ptCount val="1"/>
                <c:pt idx="0">
                  <c:v>August and September 2014</c:v>
                </c:pt>
              </c:strCache>
            </c:strRef>
          </c:tx>
          <c:dLbls>
            <c:spPr>
              <a:noFill/>
              <a:ln>
                <a:noFill/>
              </a:ln>
              <a:effectLst/>
            </c:spPr>
            <c:txPr>
              <a:bodyPr wrap="square" lIns="38100" tIns="19050" rIns="38100" bIns="19050" anchor="ctr">
                <a:spAutoFit/>
              </a:bodyPr>
              <a:lstStyle/>
              <a:p>
                <a:pPr>
                  <a:defRPr sz="1400"/>
                </a:pPr>
                <a:endParaRPr lang="uk-UA"/>
              </a:p>
            </c:txPr>
            <c:showVal val="1"/>
            <c:extLst>
              <c:ext xmlns:c15="http://schemas.microsoft.com/office/drawing/2012/chart" uri="{CE6537A1-D6FC-4f65-9D91-7224C49458BB}">
                <c15:layout/>
                <c15:showLeaderLines val="1"/>
              </c:ext>
            </c:extLst>
          </c:dLbls>
          <c:cat>
            <c:strRef>
              <c:f>Лист1!$B$276:$B$291</c:f>
              <c:strCache>
                <c:ptCount val="16"/>
                <c:pt idx="0">
                  <c:v>Arrest or detention</c:v>
                </c:pt>
                <c:pt idx="1">
                  <c:v>Blockade</c:v>
                </c:pt>
                <c:pt idx="2">
                  <c:v>Harass</c:v>
                </c:pt>
                <c:pt idx="3">
                  <c:v>Heavy weapons</c:v>
                </c:pt>
                <c:pt idx="4">
                  <c:v>Kidnapping</c:v>
                </c:pt>
                <c:pt idx="5">
                  <c:v>Legal punishment</c:v>
                </c:pt>
                <c:pt idx="6">
                  <c:v>Other</c:v>
                </c:pt>
                <c:pt idx="7">
                  <c:v>Physical confrontation</c:v>
                </c:pt>
                <c:pt idx="8">
                  <c:v>Pressure on activists</c:v>
                </c:pt>
                <c:pt idx="9">
                  <c:v>Precluding actions</c:v>
                </c:pt>
                <c:pt idx="10">
                  <c:v>Damage of property</c:v>
                </c:pt>
                <c:pt idx="11">
                  <c:v>Persecution</c:v>
                </c:pt>
                <c:pt idx="12">
                  <c:v>Hinder to carry out actions</c:v>
                </c:pt>
                <c:pt idx="13">
                  <c:v>Robbery</c:v>
                </c:pt>
                <c:pt idx="14">
                  <c:v>Shooting/murder</c:v>
                </c:pt>
                <c:pt idx="15">
                  <c:v>Break in</c:v>
                </c:pt>
              </c:strCache>
            </c:strRef>
          </c:cat>
          <c:val>
            <c:numRef>
              <c:f>Лист1!$E$276:$E$291</c:f>
              <c:numCache>
                <c:formatCode>General</c:formatCode>
                <c:ptCount val="16"/>
                <c:pt idx="0">
                  <c:v>39</c:v>
                </c:pt>
                <c:pt idx="1">
                  <c:v>2</c:v>
                </c:pt>
                <c:pt idx="2">
                  <c:v>27</c:v>
                </c:pt>
                <c:pt idx="3">
                  <c:v>5</c:v>
                </c:pt>
                <c:pt idx="4">
                  <c:v>33</c:v>
                </c:pt>
                <c:pt idx="5">
                  <c:v>27</c:v>
                </c:pt>
                <c:pt idx="6">
                  <c:v>30</c:v>
                </c:pt>
                <c:pt idx="7">
                  <c:v>24</c:v>
                </c:pt>
                <c:pt idx="8">
                  <c:v>39</c:v>
                </c:pt>
                <c:pt idx="9">
                  <c:v>2</c:v>
                </c:pt>
                <c:pt idx="10">
                  <c:v>6</c:v>
                </c:pt>
                <c:pt idx="11">
                  <c:v>34</c:v>
                </c:pt>
                <c:pt idx="13">
                  <c:v>30</c:v>
                </c:pt>
                <c:pt idx="14">
                  <c:v>8</c:v>
                </c:pt>
                <c:pt idx="15">
                  <c:v>32</c:v>
                </c:pt>
              </c:numCache>
            </c:numRef>
          </c:val>
        </c:ser>
        <c:gapWidth val="75"/>
        <c:overlap val="-25"/>
        <c:axId val="63944960"/>
        <c:axId val="63954944"/>
      </c:barChart>
      <c:catAx>
        <c:axId val="63944960"/>
        <c:scaling>
          <c:orientation val="minMax"/>
        </c:scaling>
        <c:axPos val="b"/>
        <c:numFmt formatCode="General" sourceLinked="0"/>
        <c:majorTickMark val="none"/>
        <c:tickLblPos val="nextTo"/>
        <c:txPr>
          <a:bodyPr/>
          <a:lstStyle/>
          <a:p>
            <a:pPr>
              <a:defRPr sz="1400"/>
            </a:pPr>
            <a:endParaRPr lang="uk-UA"/>
          </a:p>
        </c:txPr>
        <c:crossAx val="63954944"/>
        <c:crosses val="autoZero"/>
        <c:auto val="1"/>
        <c:lblAlgn val="ctr"/>
        <c:lblOffset val="100"/>
      </c:catAx>
      <c:valAx>
        <c:axId val="63954944"/>
        <c:scaling>
          <c:orientation val="minMax"/>
        </c:scaling>
        <c:axPos val="l"/>
        <c:majorGridlines/>
        <c:numFmt formatCode="_-* #,##0_₴_-;\-* #,##0_₴_-;_-* &quot;-&quot;??_₴_-;_-@_-" sourceLinked="1"/>
        <c:majorTickMark val="none"/>
        <c:tickLblPos val="nextTo"/>
        <c:spPr>
          <a:ln w="9525">
            <a:noFill/>
          </a:ln>
        </c:spPr>
        <c:txPr>
          <a:bodyPr/>
          <a:lstStyle/>
          <a:p>
            <a:pPr>
              <a:defRPr sz="1400"/>
            </a:pPr>
            <a:endParaRPr lang="uk-UA"/>
          </a:p>
        </c:txPr>
        <c:crossAx val="63944960"/>
        <c:crosses val="autoZero"/>
        <c:crossBetween val="between"/>
      </c:valAx>
    </c:plotArea>
    <c:legend>
      <c:legendPos val="b"/>
      <c:layout/>
      <c:txPr>
        <a:bodyPr/>
        <a:lstStyle/>
        <a:p>
          <a:pPr>
            <a:defRPr sz="1400"/>
          </a:pPr>
          <a:endParaRPr lang="uk-UA"/>
        </a:p>
      </c:txPr>
    </c:legend>
    <c:plotVisOnly val="1"/>
    <c:dispBlanksAs val="gap"/>
  </c:chart>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uk-UA"/>
          </a:p>
        </p:txBody>
      </p:sp>
      <p:sp>
        <p:nvSpPr>
          <p:cNvPr id="3" name="Дата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50BDD34F-6B6E-4186-AB48-0C90C386F871}" type="datetimeFigureOut">
              <a:rPr lang="uk-UA" smtClean="0"/>
              <a:pPr/>
              <a:t>02.11.2014</a:t>
            </a:fld>
            <a:endParaRPr lang="uk-UA"/>
          </a:p>
        </p:txBody>
      </p:sp>
      <p:sp>
        <p:nvSpPr>
          <p:cNvPr id="4" name="Образ слайда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uk-UA"/>
          </a:p>
        </p:txBody>
      </p:sp>
      <p:sp>
        <p:nvSpPr>
          <p:cNvPr id="5" name="Заметки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uk-UA"/>
          </a:p>
        </p:txBody>
      </p:sp>
      <p:sp>
        <p:nvSpPr>
          <p:cNvPr id="7" name="Номер слайда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16DF108-0016-4B61-9352-FC4C0CE301A5}" type="slidenum">
              <a:rPr lang="uk-UA" smtClean="0"/>
              <a:pPr/>
              <a:t>‹#›</a:t>
            </a:fld>
            <a:endParaRPr lang="uk-UA"/>
          </a:p>
        </p:txBody>
      </p:sp>
    </p:spTree>
    <p:extLst>
      <p:ext uri="{BB962C8B-B14F-4D97-AF65-F5344CB8AC3E}">
        <p14:creationId xmlns="" xmlns:p14="http://schemas.microsoft.com/office/powerpoint/2010/main" val="208375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6DF108-0016-4B61-9352-FC4C0CE301A5}" type="slidenum">
              <a:rPr lang="uk-UA" smtClean="0"/>
              <a:pPr/>
              <a:t>5</a:t>
            </a:fld>
            <a:endParaRPr lang="uk-UA"/>
          </a:p>
        </p:txBody>
      </p:sp>
    </p:spTree>
    <p:extLst>
      <p:ext uri="{BB962C8B-B14F-4D97-AF65-F5344CB8AC3E}">
        <p14:creationId xmlns="" xmlns:p14="http://schemas.microsoft.com/office/powerpoint/2010/main" val="4199150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6DF108-0016-4B61-9352-FC4C0CE301A5}" type="slidenum">
              <a:rPr lang="uk-UA" smtClean="0"/>
              <a:pPr/>
              <a:t>6</a:t>
            </a:fld>
            <a:endParaRPr lang="uk-UA"/>
          </a:p>
        </p:txBody>
      </p:sp>
    </p:spTree>
    <p:extLst>
      <p:ext uri="{BB962C8B-B14F-4D97-AF65-F5344CB8AC3E}">
        <p14:creationId xmlns="" xmlns:p14="http://schemas.microsoft.com/office/powerpoint/2010/main" val="441330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6DF108-0016-4B61-9352-FC4C0CE301A5}" type="slidenum">
              <a:rPr lang="uk-UA" smtClean="0"/>
              <a:pPr/>
              <a:t>15</a:t>
            </a:fld>
            <a:endParaRPr lang="uk-UA"/>
          </a:p>
        </p:txBody>
      </p:sp>
    </p:spTree>
    <p:extLst>
      <p:ext uri="{BB962C8B-B14F-4D97-AF65-F5344CB8AC3E}">
        <p14:creationId xmlns="" xmlns:p14="http://schemas.microsoft.com/office/powerpoint/2010/main" val="2660174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6DF108-0016-4B61-9352-FC4C0CE301A5}" type="slidenum">
              <a:rPr lang="uk-UA" smtClean="0"/>
              <a:pPr/>
              <a:t>29</a:t>
            </a:fld>
            <a:endParaRPr lang="uk-UA"/>
          </a:p>
        </p:txBody>
      </p:sp>
    </p:spTree>
    <p:extLst>
      <p:ext uri="{BB962C8B-B14F-4D97-AF65-F5344CB8AC3E}">
        <p14:creationId xmlns="" xmlns:p14="http://schemas.microsoft.com/office/powerpoint/2010/main" val="154312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C9B5CC24-FBB2-4CC2-9D9C-A9642308EADB}" type="datetime1">
              <a:rPr lang="uk-UA" smtClean="0"/>
              <a:pPr/>
              <a:t>02.11.2014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AEA3AC2A-2DD6-4A3D-B729-8CDBE5121CD1}" type="datetime1">
              <a:rPr lang="uk-UA" smtClean="0"/>
              <a:pPr/>
              <a:t>02.11.2014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80F369D-4A48-406F-88F5-74084BDEE71F}" type="datetime1">
              <a:rPr lang="uk-UA" smtClean="0"/>
              <a:pPr/>
              <a:t>02.11.2014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1359B5B-2560-4F93-8680-04998E540D66}" type="datetime1">
              <a:rPr lang="uk-UA" smtClean="0"/>
              <a:pPr/>
              <a:t>02.11.2014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184B7F-5B23-4C39-9418-186A0F0E77B5}" type="datetime1">
              <a:rPr lang="uk-UA" smtClean="0"/>
              <a:pPr/>
              <a:t>02.11.2014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E7D43F1F-BE0A-4EDE-8315-B1F10851CBD1}" type="datetime1">
              <a:rPr lang="uk-UA" smtClean="0"/>
              <a:pPr/>
              <a:t>02.11.2014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94686DF8-DF55-40C6-A4A5-7058052E95C8}" type="datetime1">
              <a:rPr lang="uk-UA" smtClean="0"/>
              <a:pPr/>
              <a:t>02.11.2014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03E109D4-E593-49C8-B308-0A9A26825620}" type="datetime1">
              <a:rPr lang="uk-UA" smtClean="0"/>
              <a:pPr/>
              <a:t>02.11.2014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73299C-D46F-432C-8BDC-64EF3DA9F6E4}" type="datetime1">
              <a:rPr lang="uk-UA" smtClean="0"/>
              <a:pPr/>
              <a:t>02.11.2014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3A09B1A-D212-482A-A0FD-99C551463412}" type="datetime1">
              <a:rPr lang="uk-UA" smtClean="0"/>
              <a:pPr/>
              <a:t>02.11.2014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462ED9B-A8DA-4BDA-8731-3BDD47036D8F}" type="datetime1">
              <a:rPr lang="uk-UA" smtClean="0"/>
              <a:pPr/>
              <a:t>02.11.2014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CA93C185-B7C5-4DCA-B2A8-0480B91F7B83}"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07B56-791F-4288-B7E6-47A23AF226DC}" type="datetime1">
              <a:rPr lang="uk-UA" smtClean="0"/>
              <a:pPr/>
              <a:t>02.11.2014</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93C185-B7C5-4DCA-B2A8-0480B91F7B83}"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ned.org/" TargetMode="External"/><Relationship Id="rId2" Type="http://schemas.openxmlformats.org/officeDocument/2006/relationships/hyperlink" Target="http://irf.ua/" TargetMode="Externa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edos.org.ua/protests"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mailto:info@cslr.org.ua" TargetMode="External"/><Relationship Id="rId2" Type="http://schemas.openxmlformats.org/officeDocument/2006/relationships/hyperlink" Target="http://cedos.org.ua/protests" TargetMode="External"/><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348880"/>
            <a:ext cx="8964488" cy="1470025"/>
          </a:xfrm>
        </p:spPr>
        <p:txBody>
          <a:bodyPr>
            <a:normAutofit fontScale="90000"/>
          </a:bodyPr>
          <a:lstStyle/>
          <a:p>
            <a:r>
              <a:rPr lang="en-US" b="1" dirty="0" smtClean="0"/>
              <a:t>Repressions and violence</a:t>
            </a:r>
            <a:r>
              <a:rPr lang="uk-UA" b="1" dirty="0" smtClean="0"/>
              <a:t>: </a:t>
            </a:r>
            <a:br>
              <a:rPr lang="uk-UA" b="1" dirty="0" smtClean="0"/>
            </a:br>
            <a:r>
              <a:rPr lang="en-US" b="1" dirty="0" smtClean="0"/>
              <a:t>in </a:t>
            </a:r>
            <a:r>
              <a:rPr lang="en-GB" b="1" dirty="0" smtClean="0"/>
              <a:t>Donbass</a:t>
            </a:r>
            <a:r>
              <a:rPr lang="uk-UA" b="1" dirty="0" smtClean="0"/>
              <a:t> </a:t>
            </a:r>
            <a:r>
              <a:rPr lang="en-US" b="1" dirty="0" smtClean="0"/>
              <a:t>and all over Ukraine </a:t>
            </a:r>
            <a:r>
              <a:rPr lang="uk-UA" b="1" dirty="0" smtClean="0"/>
              <a:t/>
            </a:r>
            <a:br>
              <a:rPr lang="uk-UA" b="1" dirty="0" smtClean="0"/>
            </a:br>
            <a:r>
              <a:rPr lang="uk-UA" sz="1300" b="1" dirty="0" smtClean="0"/>
              <a:t/>
            </a:r>
            <a:br>
              <a:rPr lang="uk-UA" sz="1300" b="1" dirty="0" smtClean="0"/>
            </a:br>
            <a:r>
              <a:rPr lang="en-US" sz="2700" b="1" dirty="0" smtClean="0"/>
              <a:t>Results of the protests, repressions and concessions monitoring in August-September 2</a:t>
            </a:r>
            <a:r>
              <a:rPr lang="uk-UA" sz="2700" b="1" dirty="0" smtClean="0"/>
              <a:t>014</a:t>
            </a:r>
            <a:endParaRPr lang="uk-UA" sz="2700" dirty="0"/>
          </a:p>
        </p:txBody>
      </p:sp>
      <p:sp>
        <p:nvSpPr>
          <p:cNvPr id="3" name="Подзаголовок 2"/>
          <p:cNvSpPr>
            <a:spLocks noGrp="1"/>
          </p:cNvSpPr>
          <p:nvPr>
            <p:ph type="subTitle" idx="1"/>
          </p:nvPr>
        </p:nvSpPr>
        <p:spPr>
          <a:xfrm>
            <a:off x="1115616" y="5589240"/>
            <a:ext cx="7200800" cy="936104"/>
          </a:xfrm>
        </p:spPr>
        <p:txBody>
          <a:bodyPr>
            <a:normAutofit fontScale="92500" lnSpcReduction="20000"/>
          </a:bodyPr>
          <a:lstStyle/>
          <a:p>
            <a:r>
              <a:rPr lang="en-US" sz="2000" dirty="0"/>
              <a:t>Prepared by </a:t>
            </a:r>
            <a:r>
              <a:rPr lang="en-GB" sz="2000" b="1" dirty="0"/>
              <a:t>Centre</a:t>
            </a:r>
            <a:r>
              <a:rPr lang="uk-UA" sz="2000" b="1" dirty="0"/>
              <a:t> </a:t>
            </a:r>
            <a:r>
              <a:rPr lang="en-US" sz="2000" b="1" dirty="0"/>
              <a:t>for Social and Labor Research</a:t>
            </a:r>
            <a:endParaRPr lang="uk-UA" sz="2000" b="1" dirty="0"/>
          </a:p>
          <a:p>
            <a:r>
              <a:rPr lang="en-US" sz="2000" dirty="0"/>
              <a:t>Supported by </a:t>
            </a:r>
            <a:r>
              <a:rPr lang="en-US" sz="2000" b="1" dirty="0">
                <a:hlinkClick r:id="rId2"/>
              </a:rPr>
              <a:t>International Renaissance  Foundation</a:t>
            </a:r>
            <a:r>
              <a:rPr lang="en-US" sz="2000" b="1" dirty="0"/>
              <a:t> </a:t>
            </a:r>
            <a:r>
              <a:rPr lang="en-US" sz="2000" dirty="0"/>
              <a:t>and</a:t>
            </a:r>
            <a:r>
              <a:rPr lang="uk-UA" sz="2000" dirty="0"/>
              <a:t> </a:t>
            </a:r>
            <a:endParaRPr lang="en-US" sz="2000" dirty="0"/>
          </a:p>
          <a:p>
            <a:r>
              <a:rPr lang="uk-UA" sz="2000" dirty="0"/>
              <a:t> </a:t>
            </a:r>
            <a:r>
              <a:rPr lang="en-US" sz="2000" b="1" dirty="0">
                <a:hlinkClick r:id="rId3"/>
              </a:rPr>
              <a:t>National Endowment for  Democracy</a:t>
            </a:r>
            <a:endParaRPr lang="uk-UA" sz="2000" b="1" dirty="0"/>
          </a:p>
        </p:txBody>
      </p:sp>
      <p:pic>
        <p:nvPicPr>
          <p:cNvPr id="6" name="Рисунок 5" descr="logo_color_eng.jpg"/>
          <p:cNvPicPr>
            <a:picLocks noChangeAspect="1"/>
          </p:cNvPicPr>
          <p:nvPr/>
        </p:nvPicPr>
        <p:blipFill>
          <a:blip r:embed="rId4"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Protest tactics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10</a:t>
            </a:fld>
            <a:endParaRPr lang="uk-UA" dirty="0"/>
          </a:p>
        </p:txBody>
      </p:sp>
      <p:graphicFrame>
        <p:nvGraphicFramePr>
          <p:cNvPr id="8" name="Таблица 7"/>
          <p:cNvGraphicFramePr>
            <a:graphicFrameLocks noGrp="1"/>
          </p:cNvGraphicFramePr>
          <p:nvPr>
            <p:extLst>
              <p:ext uri="{D42A27DB-BD31-4B8C-83A1-F6EECF244321}">
                <p14:modId xmlns="" xmlns:p14="http://schemas.microsoft.com/office/powerpoint/2010/main" val="2242091056"/>
              </p:ext>
            </p:extLst>
          </p:nvPr>
        </p:nvGraphicFramePr>
        <p:xfrm>
          <a:off x="323523" y="1412776"/>
          <a:ext cx="8820477" cy="4896544"/>
        </p:xfrm>
        <a:graphic>
          <a:graphicData uri="http://schemas.openxmlformats.org/drawingml/2006/table">
            <a:tbl>
              <a:tblPr firstRow="1" firstCol="1" lastRow="1" bandCol="1">
                <a:tableStyleId>{5FD0F851-EC5A-4D38-B0AD-8093EC10F338}</a:tableStyleId>
              </a:tblPr>
              <a:tblGrid>
                <a:gridCol w="1198956"/>
                <a:gridCol w="941628"/>
                <a:gridCol w="1027674"/>
                <a:gridCol w="913488"/>
                <a:gridCol w="1084767"/>
                <a:gridCol w="913488"/>
                <a:gridCol w="913492"/>
                <a:gridCol w="913492"/>
                <a:gridCol w="913492"/>
              </a:tblGrid>
              <a:tr h="565215">
                <a:tc>
                  <a:txBody>
                    <a:bodyPr/>
                    <a:lstStyle/>
                    <a:p>
                      <a:pPr algn="ctr" fontAlgn="b"/>
                      <a:endParaRPr lang="uk-UA" sz="1800" b="0" i="0" u="none" strike="noStrike" dirty="0">
                        <a:latin typeface="Arial"/>
                      </a:endParaRPr>
                    </a:p>
                  </a:txBody>
                  <a:tcPr marL="0" marR="0" marT="0" marB="0" anchor="ctr"/>
                </a:tc>
                <a:tc gridSpan="2">
                  <a:txBody>
                    <a:bodyPr/>
                    <a:lstStyle/>
                    <a:p>
                      <a:pPr algn="ctr" fontAlgn="b"/>
                      <a:r>
                        <a:rPr lang="uk-UA" sz="1800" u="none" strike="noStrike" dirty="0" smtClean="0"/>
                        <a:t>2013 </a:t>
                      </a:r>
                      <a:r>
                        <a:rPr lang="en-US" sz="1800" u="none" strike="noStrike" dirty="0" smtClean="0"/>
                        <a:t>before 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US" sz="1800" u="none" strike="noStrike" dirty="0" smtClean="0"/>
                        <a:t>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u="none" strike="noStrike" dirty="0" smtClean="0"/>
                        <a:t>August </a:t>
                      </a:r>
                      <a:r>
                        <a:rPr lang="uk-UA" sz="1800" u="none" strike="noStrike" dirty="0" smtClean="0"/>
                        <a:t>2014</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b="1" i="0" u="none" strike="noStrike" dirty="0" smtClean="0">
                          <a:latin typeface="+mj-lt"/>
                        </a:rPr>
                        <a:t>September</a:t>
                      </a:r>
                      <a:r>
                        <a:rPr lang="uk-UA" sz="1800" b="1" i="0" u="none" strike="noStrike" dirty="0" smtClean="0">
                          <a:latin typeface="+mj-lt"/>
                        </a:rPr>
                        <a:t> 2014</a:t>
                      </a:r>
                      <a:endParaRPr lang="uk-UA" sz="1800" b="1" i="0" u="none" strike="noStrike" dirty="0">
                        <a:latin typeface="+mj-lt"/>
                      </a:endParaRPr>
                    </a:p>
                  </a:txBody>
                  <a:tcPr marL="0" marR="0" marT="0" marB="0" anchor="ctr"/>
                </a:tc>
                <a:tc hMerge="1">
                  <a:txBody>
                    <a:bodyPr/>
                    <a:lstStyle/>
                    <a:p>
                      <a:pPr algn="ctr" fontAlgn="b"/>
                      <a:endParaRPr lang="uk-UA" sz="1800" b="0" i="0" u="none" strike="noStrike" dirty="0">
                        <a:latin typeface="Arial"/>
                      </a:endParaRPr>
                    </a:p>
                  </a:txBody>
                  <a:tcPr marL="0" marR="0" marT="0" marB="0" anchor="ctr"/>
                </a:tc>
              </a:tr>
              <a:tr h="594962">
                <a:tc>
                  <a:txBody>
                    <a:bodyPr/>
                    <a:lstStyle/>
                    <a:p>
                      <a:pPr algn="ctr" fontAlgn="b"/>
                      <a:endParaRPr lang="uk-UA" sz="1800" b="0" i="0" u="none" strike="noStrike">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r>
              <a:tr h="1047135">
                <a:tc>
                  <a:txBody>
                    <a:bodyPr/>
                    <a:lstStyle/>
                    <a:p>
                      <a:pPr algn="ctr" fontAlgn="b"/>
                      <a:r>
                        <a:rPr lang="en-US" sz="1800" u="none" strike="noStrike" dirty="0" err="1" smtClean="0"/>
                        <a:t>Conven-tional</a:t>
                      </a:r>
                      <a:endParaRPr lang="uk-UA" sz="1800" b="0" i="0" u="none" strike="noStrike" dirty="0">
                        <a:latin typeface="Arial"/>
                      </a:endParaRPr>
                    </a:p>
                  </a:txBody>
                  <a:tcPr marL="0" marR="0" marT="0" marB="0" anchor="ctr"/>
                </a:tc>
                <a:tc>
                  <a:txBody>
                    <a:bodyPr/>
                    <a:lstStyle/>
                    <a:p>
                      <a:pPr algn="ctr" fontAlgn="b"/>
                      <a:r>
                        <a:rPr lang="uk-UA" sz="1800" u="none" strike="noStrike" dirty="0" smtClean="0"/>
                        <a:t>2 504</a:t>
                      </a:r>
                      <a:endParaRPr lang="uk-UA" sz="1800" b="0" i="0" u="none" strike="noStrike" dirty="0">
                        <a:latin typeface="Arial"/>
                      </a:endParaRPr>
                    </a:p>
                  </a:txBody>
                  <a:tcPr marL="0" marR="0" marT="0" marB="0" anchor="ctr"/>
                </a:tc>
                <a:tc>
                  <a:txBody>
                    <a:bodyPr/>
                    <a:lstStyle/>
                    <a:p>
                      <a:pPr algn="ctr" fontAlgn="b"/>
                      <a:r>
                        <a:rPr lang="uk-UA" sz="1800" u="none" strike="noStrike" dirty="0"/>
                        <a:t>73%</a:t>
                      </a:r>
                      <a:endParaRPr lang="uk-UA" sz="1800" b="0" i="0" u="none" strike="noStrike" dirty="0">
                        <a:latin typeface="Arial"/>
                      </a:endParaRPr>
                    </a:p>
                  </a:txBody>
                  <a:tcPr marL="0" marR="0" marT="0" marB="0" anchor="ctr"/>
                </a:tc>
                <a:tc>
                  <a:txBody>
                    <a:bodyPr/>
                    <a:lstStyle/>
                    <a:p>
                      <a:pPr algn="ctr" fontAlgn="b"/>
                      <a:r>
                        <a:rPr lang="uk-UA" sz="1800" u="none" strike="noStrike" dirty="0" smtClean="0"/>
                        <a:t>2 546</a:t>
                      </a:r>
                      <a:endParaRPr lang="uk-UA" sz="1800" b="0" i="0" u="none" strike="noStrike" dirty="0">
                        <a:latin typeface="Arial"/>
                      </a:endParaRPr>
                    </a:p>
                  </a:txBody>
                  <a:tcPr marL="0" marR="0" marT="0" marB="0" anchor="ctr"/>
                </a:tc>
                <a:tc>
                  <a:txBody>
                    <a:bodyPr/>
                    <a:lstStyle/>
                    <a:p>
                      <a:pPr algn="ctr" fontAlgn="b"/>
                      <a:r>
                        <a:rPr lang="uk-UA" sz="1800" u="none" strike="noStrike" dirty="0"/>
                        <a:t>64%</a:t>
                      </a:r>
                      <a:endParaRPr lang="uk-UA" sz="1800" b="0" i="0" u="none" strike="noStrike" dirty="0">
                        <a:latin typeface="Arial"/>
                      </a:endParaRPr>
                    </a:p>
                  </a:txBody>
                  <a:tcPr marL="0" marR="0" marT="0" marB="0" anchor="ctr"/>
                </a:tc>
                <a:tc>
                  <a:txBody>
                    <a:bodyPr/>
                    <a:lstStyle/>
                    <a:p>
                      <a:pPr algn="ctr" fontAlgn="b"/>
                      <a:r>
                        <a:rPr lang="uk-UA" sz="1800" u="none" strike="noStrike" dirty="0" smtClean="0"/>
                        <a:t>321</a:t>
                      </a:r>
                      <a:endParaRPr lang="uk-UA" sz="1800" b="0" i="0" u="none" strike="noStrike" dirty="0">
                        <a:latin typeface="Arial"/>
                      </a:endParaRPr>
                    </a:p>
                  </a:txBody>
                  <a:tcPr marL="0" marR="0" marT="0" marB="0" anchor="ctr"/>
                </a:tc>
                <a:tc>
                  <a:txBody>
                    <a:bodyPr/>
                    <a:lstStyle/>
                    <a:p>
                      <a:pPr algn="ctr" fontAlgn="b"/>
                      <a:r>
                        <a:rPr lang="uk-UA" sz="1800" u="none" strike="noStrike" dirty="0" smtClean="0"/>
                        <a:t>43%</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344</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47%</a:t>
                      </a:r>
                      <a:endParaRPr lang="uk-UA" sz="1800" b="0" i="0" u="none" strike="noStrike" dirty="0">
                        <a:latin typeface="+mj-lt"/>
                      </a:endParaRPr>
                    </a:p>
                  </a:txBody>
                  <a:tcPr marL="0" marR="0" marT="0" marB="0" anchor="ctr"/>
                </a:tc>
              </a:tr>
              <a:tr h="1047135">
                <a:tc>
                  <a:txBody>
                    <a:bodyPr/>
                    <a:lstStyle/>
                    <a:p>
                      <a:pPr algn="ctr" fontAlgn="b"/>
                      <a:r>
                        <a:rPr lang="en-US" sz="1800" u="none" strike="noStrike" dirty="0" err="1" smtClean="0"/>
                        <a:t>Confronta-tional</a:t>
                      </a:r>
                      <a:endParaRPr lang="uk-UA" sz="1800" b="0" i="0" u="none" strike="noStrike" dirty="0">
                        <a:latin typeface="Arial"/>
                      </a:endParaRPr>
                    </a:p>
                  </a:txBody>
                  <a:tcPr marL="0" marR="0" marT="0" marB="0" anchor="ctr"/>
                </a:tc>
                <a:tc>
                  <a:txBody>
                    <a:bodyPr/>
                    <a:lstStyle/>
                    <a:p>
                      <a:pPr algn="ctr" fontAlgn="b"/>
                      <a:r>
                        <a:rPr lang="uk-UA" sz="1800" u="none" strike="noStrike" dirty="0" smtClean="0"/>
                        <a:t>661</a:t>
                      </a:r>
                      <a:endParaRPr lang="uk-UA" sz="1800" b="0" i="0" u="none" strike="noStrike" dirty="0">
                        <a:latin typeface="Arial"/>
                      </a:endParaRPr>
                    </a:p>
                  </a:txBody>
                  <a:tcPr marL="0" marR="0" marT="0" marB="0" anchor="ctr"/>
                </a:tc>
                <a:tc>
                  <a:txBody>
                    <a:bodyPr/>
                    <a:lstStyle/>
                    <a:p>
                      <a:pPr algn="ctr" fontAlgn="b"/>
                      <a:r>
                        <a:rPr lang="uk-UA" sz="1800" u="none" strike="noStrike"/>
                        <a:t>19%</a:t>
                      </a:r>
                      <a:endParaRPr lang="uk-UA" sz="1800" b="0" i="0" u="none" strike="noStrike">
                        <a:latin typeface="Arial"/>
                      </a:endParaRPr>
                    </a:p>
                  </a:txBody>
                  <a:tcPr marL="0" marR="0" marT="0" marB="0" anchor="ctr"/>
                </a:tc>
                <a:tc>
                  <a:txBody>
                    <a:bodyPr/>
                    <a:lstStyle/>
                    <a:p>
                      <a:pPr algn="ctr" fontAlgn="b"/>
                      <a:r>
                        <a:rPr lang="uk-UA" sz="1800" u="none" strike="noStrike" dirty="0" smtClean="0"/>
                        <a:t>905</a:t>
                      </a:r>
                      <a:endParaRPr lang="uk-UA" sz="1800" b="0" i="0" u="none" strike="noStrike" dirty="0">
                        <a:latin typeface="Arial"/>
                      </a:endParaRPr>
                    </a:p>
                  </a:txBody>
                  <a:tcPr marL="0" marR="0" marT="0" marB="0" anchor="ctr"/>
                </a:tc>
                <a:tc>
                  <a:txBody>
                    <a:bodyPr/>
                    <a:lstStyle/>
                    <a:p>
                      <a:pPr algn="ctr" fontAlgn="b"/>
                      <a:r>
                        <a:rPr lang="uk-UA" sz="1800" u="none" strike="noStrike" dirty="0"/>
                        <a:t>23%</a:t>
                      </a:r>
                      <a:endParaRPr lang="uk-UA" sz="1800" b="0" i="0" u="none" strike="noStrike" dirty="0">
                        <a:latin typeface="Arial"/>
                      </a:endParaRPr>
                    </a:p>
                  </a:txBody>
                  <a:tcPr marL="0" marR="0" marT="0" marB="0" anchor="ctr"/>
                </a:tc>
                <a:tc>
                  <a:txBody>
                    <a:bodyPr/>
                    <a:lstStyle/>
                    <a:p>
                      <a:pPr algn="ctr" fontAlgn="b"/>
                      <a:r>
                        <a:rPr lang="uk-UA" sz="1800" u="none" strike="noStrike" dirty="0" smtClean="0"/>
                        <a:t>288</a:t>
                      </a:r>
                      <a:endParaRPr lang="uk-UA" sz="1800" b="0" i="0" u="none" strike="noStrike" dirty="0">
                        <a:latin typeface="Arial"/>
                      </a:endParaRPr>
                    </a:p>
                  </a:txBody>
                  <a:tcPr marL="0" marR="0" marT="0" marB="0" anchor="ctr"/>
                </a:tc>
                <a:tc>
                  <a:txBody>
                    <a:bodyPr/>
                    <a:lstStyle/>
                    <a:p>
                      <a:pPr algn="ctr" fontAlgn="b"/>
                      <a:r>
                        <a:rPr lang="uk-UA" sz="1800" u="none" strike="noStrike" dirty="0" smtClean="0"/>
                        <a:t>39%</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262</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36%</a:t>
                      </a:r>
                      <a:endParaRPr lang="uk-UA" sz="1800" b="0" i="0" u="none" strike="noStrike" dirty="0">
                        <a:latin typeface="+mj-lt"/>
                      </a:endParaRPr>
                    </a:p>
                  </a:txBody>
                  <a:tcPr marL="0" marR="0" marT="0" marB="0" anchor="ctr"/>
                </a:tc>
              </a:tr>
              <a:tr h="1047135">
                <a:tc>
                  <a:txBody>
                    <a:bodyPr/>
                    <a:lstStyle/>
                    <a:p>
                      <a:pPr algn="ctr" fontAlgn="b"/>
                      <a:r>
                        <a:rPr lang="en-US" sz="1800" u="none" strike="noStrike" dirty="0" smtClean="0"/>
                        <a:t>Violent</a:t>
                      </a:r>
                      <a:endParaRPr lang="uk-UA" sz="1800" b="0" i="0" u="none" strike="noStrike" dirty="0">
                        <a:latin typeface="Arial"/>
                      </a:endParaRPr>
                    </a:p>
                  </a:txBody>
                  <a:tcPr marL="0" marR="0" marT="0" marB="0" anchor="ctr"/>
                </a:tc>
                <a:tc>
                  <a:txBody>
                    <a:bodyPr/>
                    <a:lstStyle/>
                    <a:p>
                      <a:pPr algn="ctr" fontAlgn="b"/>
                      <a:r>
                        <a:rPr lang="uk-UA" sz="1800" u="none" strike="noStrike" dirty="0" smtClean="0"/>
                        <a:t>263</a:t>
                      </a:r>
                      <a:endParaRPr lang="uk-UA" sz="1800" b="0" i="0" u="none" strike="noStrike" dirty="0">
                        <a:latin typeface="Arial"/>
                      </a:endParaRPr>
                    </a:p>
                  </a:txBody>
                  <a:tcPr marL="0" marR="0" marT="0" marB="0" anchor="ctr"/>
                </a:tc>
                <a:tc>
                  <a:txBody>
                    <a:bodyPr/>
                    <a:lstStyle/>
                    <a:p>
                      <a:pPr algn="ctr" fontAlgn="b"/>
                      <a:r>
                        <a:rPr lang="uk-UA" sz="1800" u="none" strike="noStrike"/>
                        <a:t>8%</a:t>
                      </a:r>
                      <a:endParaRPr lang="uk-UA" sz="1800" b="0" i="0" u="none" strike="noStrike">
                        <a:latin typeface="Arial"/>
                      </a:endParaRPr>
                    </a:p>
                  </a:txBody>
                  <a:tcPr marL="0" marR="0" marT="0" marB="0" anchor="ctr"/>
                </a:tc>
                <a:tc>
                  <a:txBody>
                    <a:bodyPr/>
                    <a:lstStyle/>
                    <a:p>
                      <a:pPr algn="ctr" fontAlgn="b"/>
                      <a:r>
                        <a:rPr lang="uk-UA" sz="1800" u="none" strike="noStrike" dirty="0" smtClean="0"/>
                        <a:t>499</a:t>
                      </a:r>
                      <a:endParaRPr lang="uk-UA" sz="1800" b="0" i="0" u="none" strike="noStrike" dirty="0">
                        <a:latin typeface="Arial"/>
                      </a:endParaRPr>
                    </a:p>
                  </a:txBody>
                  <a:tcPr marL="0" marR="0" marT="0" marB="0" anchor="ctr"/>
                </a:tc>
                <a:tc>
                  <a:txBody>
                    <a:bodyPr/>
                    <a:lstStyle/>
                    <a:p>
                      <a:pPr algn="ctr" fontAlgn="b"/>
                      <a:r>
                        <a:rPr lang="uk-UA" sz="1800" u="none" strike="noStrike" dirty="0"/>
                        <a:t>13%</a:t>
                      </a:r>
                      <a:endParaRPr lang="uk-UA" sz="1800" b="0" i="0" u="none" strike="noStrike" dirty="0">
                        <a:latin typeface="Arial"/>
                      </a:endParaRPr>
                    </a:p>
                  </a:txBody>
                  <a:tcPr marL="0" marR="0" marT="0" marB="0" anchor="ctr"/>
                </a:tc>
                <a:tc>
                  <a:txBody>
                    <a:bodyPr/>
                    <a:lstStyle/>
                    <a:p>
                      <a:pPr algn="ctr" fontAlgn="b"/>
                      <a:r>
                        <a:rPr lang="uk-UA" sz="1800" u="none" strike="noStrike" dirty="0" smtClean="0"/>
                        <a:t>133</a:t>
                      </a:r>
                      <a:endParaRPr lang="uk-UA" sz="1800" b="0" i="0" u="none" strike="noStrike" dirty="0">
                        <a:latin typeface="Arial"/>
                      </a:endParaRPr>
                    </a:p>
                  </a:txBody>
                  <a:tcPr marL="0" marR="0" marT="0" marB="0" anchor="ctr"/>
                </a:tc>
                <a:tc>
                  <a:txBody>
                    <a:bodyPr/>
                    <a:lstStyle/>
                    <a:p>
                      <a:pPr algn="ctr" fontAlgn="b"/>
                      <a:r>
                        <a:rPr lang="uk-UA" sz="1800" u="none" strike="noStrike" dirty="0" smtClean="0"/>
                        <a:t>18%</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131</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18%</a:t>
                      </a:r>
                      <a:endParaRPr lang="uk-UA" sz="1800" b="0" i="0" u="none" strike="noStrike" dirty="0">
                        <a:latin typeface="+mj-lt"/>
                      </a:endParaRPr>
                    </a:p>
                  </a:txBody>
                  <a:tcPr marL="0" marR="0" marT="0" marB="0" anchor="ctr"/>
                </a:tc>
              </a:tr>
              <a:tr h="594962">
                <a:tc>
                  <a:txBody>
                    <a:bodyPr/>
                    <a:lstStyle/>
                    <a:p>
                      <a:pPr algn="ctr" fontAlgn="b"/>
                      <a:r>
                        <a:rPr lang="en-US" sz="1800" b="1" i="0" u="none" strike="noStrike" dirty="0" smtClean="0">
                          <a:latin typeface="Arial"/>
                        </a:rPr>
                        <a:t>Total</a:t>
                      </a:r>
                      <a:endParaRPr lang="uk-UA" sz="1800" b="1" i="0" u="none" strike="noStrike" dirty="0">
                        <a:latin typeface="Arial"/>
                      </a:endParaRPr>
                    </a:p>
                  </a:txBody>
                  <a:tcPr marL="0" marR="0" marT="0" marB="0" anchor="ctr"/>
                </a:tc>
                <a:tc>
                  <a:txBody>
                    <a:bodyPr/>
                    <a:lstStyle/>
                    <a:p>
                      <a:pPr algn="ctr" fontAlgn="b"/>
                      <a:r>
                        <a:rPr lang="uk-UA" sz="1800" u="none" strike="noStrike" dirty="0" smtClean="0"/>
                        <a:t>3 428</a:t>
                      </a:r>
                      <a:endParaRPr lang="uk-UA" sz="1800" b="1" i="0" u="none" strike="noStrike" dirty="0">
                        <a:solidFill>
                          <a:srgbClr val="000000"/>
                        </a:solidFill>
                        <a:latin typeface="Calibri"/>
                      </a:endParaRPr>
                    </a:p>
                  </a:txBody>
                  <a:tcPr marL="0" marR="0" marT="0" marB="0" anchor="ctr"/>
                </a:tc>
                <a:tc>
                  <a:txBody>
                    <a:bodyPr/>
                    <a:lstStyle/>
                    <a:p>
                      <a:pPr algn="ctr" fontAlgn="b"/>
                      <a:r>
                        <a:rPr lang="uk-UA" sz="1800" u="none" strike="noStrike"/>
                        <a:t>100%</a:t>
                      </a:r>
                      <a:endParaRPr lang="uk-UA" sz="1800" b="0" i="0" u="none" strike="noStrike">
                        <a:latin typeface="Arial"/>
                      </a:endParaRPr>
                    </a:p>
                  </a:txBody>
                  <a:tcPr marL="0" marR="0" marT="0" marB="0" anchor="ctr"/>
                </a:tc>
                <a:tc>
                  <a:txBody>
                    <a:bodyPr/>
                    <a:lstStyle/>
                    <a:p>
                      <a:pPr algn="ctr" fontAlgn="b"/>
                      <a:r>
                        <a:rPr lang="uk-UA" sz="1800" u="none" strike="noStrike" dirty="0" smtClean="0"/>
                        <a:t>3 950</a:t>
                      </a:r>
                      <a:endParaRPr lang="uk-UA" sz="1800" b="1" i="0" u="none" strike="noStrike" dirty="0">
                        <a:solidFill>
                          <a:srgbClr val="000000"/>
                        </a:solidFill>
                        <a:latin typeface="Calibri"/>
                      </a:endParaRPr>
                    </a:p>
                  </a:txBody>
                  <a:tcPr marL="0" marR="0" marT="0" marB="0" anchor="ctr"/>
                </a:tc>
                <a:tc>
                  <a:txBody>
                    <a:bodyPr/>
                    <a:lstStyle/>
                    <a:p>
                      <a:pPr algn="ctr" fontAlgn="b"/>
                      <a:r>
                        <a:rPr lang="uk-UA" sz="1800" u="none" strike="noStrike" dirty="0"/>
                        <a:t>100%</a:t>
                      </a:r>
                      <a:endParaRPr lang="uk-UA" sz="1800" b="0" i="0" u="none" strike="noStrike" dirty="0">
                        <a:latin typeface="Arial"/>
                      </a:endParaRPr>
                    </a:p>
                  </a:txBody>
                  <a:tcPr marL="0" marR="0" marT="0" marB="0" anchor="ctr"/>
                </a:tc>
                <a:tc>
                  <a:txBody>
                    <a:bodyPr/>
                    <a:lstStyle/>
                    <a:p>
                      <a:pPr algn="ctr" fontAlgn="b"/>
                      <a:r>
                        <a:rPr lang="uk-UA" sz="1800" u="none" strike="noStrike" dirty="0" smtClean="0"/>
                        <a:t>742</a:t>
                      </a:r>
                      <a:endParaRPr lang="uk-UA" sz="1800" b="0" i="0" u="none" strike="noStrike" dirty="0">
                        <a:latin typeface="Arial"/>
                      </a:endParaRPr>
                    </a:p>
                  </a:txBody>
                  <a:tcPr marL="0" marR="0" marT="0" marB="0" anchor="ctr"/>
                </a:tc>
                <a:tc>
                  <a:txBody>
                    <a:bodyPr/>
                    <a:lstStyle/>
                    <a:p>
                      <a:pPr algn="ctr" fontAlgn="b"/>
                      <a:r>
                        <a:rPr lang="uk-UA" sz="1800" u="none" strike="noStrike" dirty="0"/>
                        <a:t>100%</a:t>
                      </a:r>
                      <a:endParaRPr lang="uk-UA" sz="1800" b="0" i="0" u="none" strike="noStrike" dirty="0">
                        <a:latin typeface="Arial"/>
                      </a:endParaRPr>
                    </a:p>
                  </a:txBody>
                  <a:tcPr marL="0" marR="0" marT="0" marB="0" anchor="ctr"/>
                </a:tc>
                <a:tc>
                  <a:txBody>
                    <a:bodyPr/>
                    <a:lstStyle/>
                    <a:p>
                      <a:pPr algn="ctr" fontAlgn="b"/>
                      <a:r>
                        <a:rPr lang="uk-UA" sz="1800" b="1" i="0" u="none" strike="noStrike" dirty="0" smtClean="0">
                          <a:latin typeface="+mj-lt"/>
                        </a:rPr>
                        <a:t>737</a:t>
                      </a:r>
                      <a:endParaRPr lang="uk-UA" sz="1800" b="1" i="0" u="none" strike="noStrike" dirty="0">
                        <a:latin typeface="+mj-lt"/>
                      </a:endParaRPr>
                    </a:p>
                  </a:txBody>
                  <a:tcPr marL="0" marR="0" marT="0" marB="0" anchor="ctr"/>
                </a:tc>
                <a:tc>
                  <a:txBody>
                    <a:bodyPr/>
                    <a:lstStyle/>
                    <a:p>
                      <a:pPr algn="ctr" fontAlgn="b"/>
                      <a:r>
                        <a:rPr lang="uk-UA" sz="1800" b="1" i="0" u="none" strike="noStrike" dirty="0" smtClean="0">
                          <a:latin typeface="+mj-lt"/>
                        </a:rPr>
                        <a:t>100%</a:t>
                      </a:r>
                      <a:endParaRPr lang="uk-UA" sz="1800" b="1" i="0" u="none" strike="noStrike" dirty="0">
                        <a:latin typeface="+mj-lt"/>
                      </a:endParaRPr>
                    </a:p>
                  </a:txBody>
                  <a:tcPr marL="0" marR="0" marT="0" marB="0" anchor="ctr"/>
                </a:tc>
              </a:tr>
            </a:tbl>
          </a:graphicData>
        </a:graphic>
      </p:graphicFrame>
      <p:pic>
        <p:nvPicPr>
          <p:cNvPr id="9" name="Рисунок 8"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Protest tactics in September, </a:t>
            </a:r>
            <a:r>
              <a:rPr lang="uk-UA" sz="2800" b="1" dirty="0" smtClean="0"/>
              <a:t>2014 </a:t>
            </a:r>
            <a:r>
              <a:rPr lang="en-US" sz="2800" b="1" dirty="0" smtClean="0"/>
              <a:t>in regions*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11</a:t>
            </a:fld>
            <a:endParaRPr lang="uk-UA" dirty="0"/>
          </a:p>
        </p:txBody>
      </p:sp>
      <p:graphicFrame>
        <p:nvGraphicFramePr>
          <p:cNvPr id="10" name="Таблица 9"/>
          <p:cNvGraphicFramePr>
            <a:graphicFrameLocks noGrp="1"/>
          </p:cNvGraphicFramePr>
          <p:nvPr>
            <p:extLst>
              <p:ext uri="{D42A27DB-BD31-4B8C-83A1-F6EECF244321}">
                <p14:modId xmlns="" xmlns:p14="http://schemas.microsoft.com/office/powerpoint/2010/main" val="325307699"/>
              </p:ext>
            </p:extLst>
          </p:nvPr>
        </p:nvGraphicFramePr>
        <p:xfrm>
          <a:off x="323528" y="1268760"/>
          <a:ext cx="8657623" cy="4896540"/>
        </p:xfrm>
        <a:graphic>
          <a:graphicData uri="http://schemas.openxmlformats.org/drawingml/2006/table">
            <a:tbl>
              <a:tblPr firstRow="1" firstCol="1" lastRow="1" lastCol="1" bandRow="1">
                <a:tableStyleId>{5FD0F851-EC5A-4D38-B0AD-8093EC10F338}</a:tableStyleId>
              </a:tblPr>
              <a:tblGrid>
                <a:gridCol w="1800200"/>
                <a:gridCol w="2160240"/>
                <a:gridCol w="1672849"/>
                <a:gridCol w="1711527"/>
                <a:gridCol w="1312807"/>
              </a:tblGrid>
              <a:tr h="544060">
                <a:tc>
                  <a:txBody>
                    <a:bodyPr/>
                    <a:lstStyle/>
                    <a:p>
                      <a:pPr algn="ctr" fontAlgn="b"/>
                      <a:r>
                        <a:rPr lang="en-US" sz="1800" u="none" strike="noStrike" dirty="0" smtClean="0"/>
                        <a:t>Region</a:t>
                      </a:r>
                      <a:endParaRPr lang="uk-UA" sz="1800" b="1" i="0" u="none" strike="noStrike" dirty="0">
                        <a:solidFill>
                          <a:srgbClr val="000000"/>
                        </a:solidFill>
                        <a:latin typeface="Arial"/>
                      </a:endParaRPr>
                    </a:p>
                  </a:txBody>
                  <a:tcPr marL="9369" marR="9369" marT="9369" marB="0" anchor="ctr"/>
                </a:tc>
                <a:tc>
                  <a:txBody>
                    <a:bodyPr/>
                    <a:lstStyle/>
                    <a:p>
                      <a:pPr algn="ctr" fontAlgn="b"/>
                      <a:r>
                        <a:rPr lang="en-GB" sz="1800" u="none" strike="noStrike" dirty="0" smtClean="0"/>
                        <a:t>Conventional</a:t>
                      </a:r>
                      <a:endParaRPr lang="en-US" sz="1800" b="1" i="0" u="none" strike="noStrike" dirty="0">
                        <a:solidFill>
                          <a:srgbClr val="000000"/>
                        </a:solidFill>
                        <a:latin typeface="Arial"/>
                      </a:endParaRPr>
                    </a:p>
                  </a:txBody>
                  <a:tcPr marL="9369" marR="9369" marT="9369" marB="0" anchor="ctr"/>
                </a:tc>
                <a:tc>
                  <a:txBody>
                    <a:bodyPr/>
                    <a:lstStyle/>
                    <a:p>
                      <a:pPr algn="ctr" fontAlgn="b"/>
                      <a:r>
                        <a:rPr lang="en-GB" sz="1800" u="none" strike="noStrike" dirty="0" smtClean="0"/>
                        <a:t>Confrontational</a:t>
                      </a:r>
                      <a:endParaRPr lang="en-US" sz="1800" b="1" i="0" u="none" strike="noStrike" dirty="0">
                        <a:solidFill>
                          <a:srgbClr val="000000"/>
                        </a:solidFill>
                        <a:latin typeface="Arial"/>
                      </a:endParaRPr>
                    </a:p>
                  </a:txBody>
                  <a:tcPr marL="9369" marR="9369" marT="9369" marB="0" anchor="ctr"/>
                </a:tc>
                <a:tc>
                  <a:txBody>
                    <a:bodyPr/>
                    <a:lstStyle/>
                    <a:p>
                      <a:pPr algn="ctr" fontAlgn="b"/>
                      <a:r>
                        <a:rPr lang="en-GB" sz="1800" u="none" strike="noStrike" dirty="0" smtClean="0"/>
                        <a:t>Violent</a:t>
                      </a:r>
                      <a:endParaRPr lang="en-US" sz="1800" b="1" i="0" u="none" strike="noStrike" dirty="0">
                        <a:solidFill>
                          <a:srgbClr val="000000"/>
                        </a:solidFill>
                        <a:latin typeface="Arial"/>
                      </a:endParaRPr>
                    </a:p>
                  </a:txBody>
                  <a:tcPr marL="9369" marR="9369" marT="9369" marB="0" anchor="ctr"/>
                </a:tc>
                <a:tc>
                  <a:txBody>
                    <a:bodyPr/>
                    <a:lstStyle/>
                    <a:p>
                      <a:pPr algn="ctr" fontAlgn="b"/>
                      <a:r>
                        <a:rPr lang="en-GB" sz="1800" u="none" strike="noStrike" dirty="0" smtClean="0"/>
                        <a:t>Total</a:t>
                      </a:r>
                      <a:endParaRPr lang="uk-UA" sz="1800" b="1" i="0" u="none" strike="noStrike" dirty="0">
                        <a:solidFill>
                          <a:srgbClr val="000000"/>
                        </a:solidFill>
                        <a:latin typeface="Arial"/>
                      </a:endParaRPr>
                    </a:p>
                  </a:txBody>
                  <a:tcPr marL="9369" marR="9369" marT="9369" marB="0" anchor="ctr"/>
                </a:tc>
              </a:tr>
              <a:tr h="544060">
                <a:tc>
                  <a:txBody>
                    <a:bodyPr/>
                    <a:lstStyle/>
                    <a:p>
                      <a:pPr algn="ctr" fontAlgn="b"/>
                      <a:r>
                        <a:rPr lang="en-GB" sz="1800" u="none" strike="noStrike" dirty="0" err="1" smtClean="0"/>
                        <a:t>Center</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78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65</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151</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Crimea</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6</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7</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2</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15</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Donbass</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18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20</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34</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72</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East</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68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36</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33</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137</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Kyiv</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50</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18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12</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80</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South</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66</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49</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29</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144</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West</a:t>
                      </a:r>
                      <a:endParaRPr lang="en-US" sz="1800" b="0" i="0" u="none" strike="noStrike" dirty="0">
                        <a:latin typeface="Arial"/>
                      </a:endParaRPr>
                    </a:p>
                  </a:txBody>
                  <a:tcPr marL="9369" marR="9369" marT="9369" marB="0" anchor="ctr"/>
                </a:tc>
                <a:tc>
                  <a:txBody>
                    <a:bodyPr/>
                    <a:lstStyle/>
                    <a:p>
                      <a:pPr algn="ctr" fontAlgn="b"/>
                      <a:r>
                        <a:rPr lang="uk-UA" sz="1800" b="0" i="0" u="none" strike="noStrike" dirty="0" smtClean="0">
                          <a:latin typeface="+mj-lt"/>
                        </a:rPr>
                        <a:t>58</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 65</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12</a:t>
                      </a:r>
                      <a:endParaRPr lang="uk-UA" sz="1800" b="0" i="0" u="none" strike="noStrike" dirty="0">
                        <a:latin typeface="+mj-lt"/>
                      </a:endParaRPr>
                    </a:p>
                  </a:txBody>
                  <a:tcPr marL="9525" marR="9525" marT="9525" marB="0" anchor="ctr"/>
                </a:tc>
                <a:tc>
                  <a:txBody>
                    <a:bodyPr/>
                    <a:lstStyle/>
                    <a:p>
                      <a:pPr algn="ctr" fontAlgn="b"/>
                      <a:r>
                        <a:rPr lang="uk-UA" sz="1800" b="0" i="0" u="none" strike="noStrike" dirty="0" smtClean="0">
                          <a:latin typeface="+mj-lt"/>
                        </a:rPr>
                        <a:t>135</a:t>
                      </a:r>
                      <a:endParaRPr lang="uk-UA" sz="1800" b="0" i="0" u="none" strike="noStrike" dirty="0">
                        <a:latin typeface="+mj-lt"/>
                      </a:endParaRPr>
                    </a:p>
                  </a:txBody>
                  <a:tcPr marL="9525" marR="9525" marT="9525" marB="0" anchor="ctr"/>
                </a:tc>
              </a:tr>
              <a:tr h="544060">
                <a:tc>
                  <a:txBody>
                    <a:bodyPr/>
                    <a:lstStyle/>
                    <a:p>
                      <a:pPr algn="ctr" fontAlgn="b"/>
                      <a:r>
                        <a:rPr lang="en-GB" sz="1800" u="none" strike="noStrike" dirty="0" smtClean="0"/>
                        <a:t>Total</a:t>
                      </a:r>
                      <a:endParaRPr lang="uk-UA" sz="1800" b="1" i="0" u="none" strike="noStrike" dirty="0">
                        <a:solidFill>
                          <a:srgbClr val="000000"/>
                        </a:solidFill>
                        <a:latin typeface="Arial"/>
                      </a:endParaRPr>
                    </a:p>
                  </a:txBody>
                  <a:tcPr marL="9369" marR="9369" marT="9369" marB="0" anchor="ctr"/>
                </a:tc>
                <a:tc>
                  <a:txBody>
                    <a:bodyPr/>
                    <a:lstStyle/>
                    <a:p>
                      <a:pPr algn="ctr" fontAlgn="b"/>
                      <a:r>
                        <a:rPr lang="uk-UA" sz="1800" b="1" i="0" u="none" strike="noStrike" dirty="0" smtClean="0">
                          <a:solidFill>
                            <a:srgbClr val="000000"/>
                          </a:solidFill>
                          <a:latin typeface="+mj-lt"/>
                        </a:rPr>
                        <a:t>344</a:t>
                      </a:r>
                      <a:endParaRPr lang="uk-UA" sz="1800" b="1" i="0" u="none" strike="noStrike" dirty="0">
                        <a:solidFill>
                          <a:srgbClr val="000000"/>
                        </a:solidFill>
                        <a:latin typeface="+mj-lt"/>
                      </a:endParaRPr>
                    </a:p>
                  </a:txBody>
                  <a:tcPr marL="9525" marR="9525" marT="9525" marB="0" anchor="ctr"/>
                </a:tc>
                <a:tc>
                  <a:txBody>
                    <a:bodyPr/>
                    <a:lstStyle/>
                    <a:p>
                      <a:pPr algn="ctr" fontAlgn="b"/>
                      <a:r>
                        <a:rPr lang="uk-UA" sz="1800" b="1" i="0" u="none" strike="noStrike" dirty="0" smtClean="0">
                          <a:solidFill>
                            <a:srgbClr val="000000"/>
                          </a:solidFill>
                          <a:latin typeface="+mj-lt"/>
                        </a:rPr>
                        <a:t>260</a:t>
                      </a:r>
                      <a:endParaRPr lang="uk-UA" sz="1800" b="1" i="0" u="none" strike="noStrike" dirty="0">
                        <a:solidFill>
                          <a:srgbClr val="000000"/>
                        </a:solidFill>
                        <a:latin typeface="+mj-lt"/>
                      </a:endParaRPr>
                    </a:p>
                  </a:txBody>
                  <a:tcPr marL="9525" marR="9525" marT="9525" marB="0" anchor="ctr"/>
                </a:tc>
                <a:tc>
                  <a:txBody>
                    <a:bodyPr/>
                    <a:lstStyle/>
                    <a:p>
                      <a:pPr algn="ctr" fontAlgn="b"/>
                      <a:r>
                        <a:rPr lang="uk-UA" sz="1800" b="1" i="0" u="none" strike="noStrike" dirty="0" smtClean="0">
                          <a:solidFill>
                            <a:srgbClr val="000000"/>
                          </a:solidFill>
                          <a:latin typeface="+mj-lt"/>
                        </a:rPr>
                        <a:t>130</a:t>
                      </a:r>
                      <a:endParaRPr lang="uk-UA" sz="1800" b="1" i="0" u="none" strike="noStrike" dirty="0">
                        <a:solidFill>
                          <a:srgbClr val="000000"/>
                        </a:solidFill>
                        <a:latin typeface="+mj-lt"/>
                      </a:endParaRPr>
                    </a:p>
                  </a:txBody>
                  <a:tcPr marL="9525" marR="9525" marT="9525" marB="0" anchor="ctr"/>
                </a:tc>
                <a:tc>
                  <a:txBody>
                    <a:bodyPr/>
                    <a:lstStyle/>
                    <a:p>
                      <a:pPr algn="ctr" fontAlgn="b"/>
                      <a:r>
                        <a:rPr lang="uk-UA" sz="1800" b="1" i="0" u="none" strike="noStrike" dirty="0" smtClean="0">
                          <a:solidFill>
                            <a:srgbClr val="000000"/>
                          </a:solidFill>
                          <a:latin typeface="+mj-lt"/>
                        </a:rPr>
                        <a:t>734</a:t>
                      </a:r>
                      <a:endParaRPr lang="uk-UA" sz="1800" b="1" i="0" u="none" strike="noStrike" dirty="0">
                        <a:solidFill>
                          <a:srgbClr val="000000"/>
                        </a:solidFill>
                        <a:latin typeface="+mj-lt"/>
                      </a:endParaRPr>
                    </a:p>
                  </a:txBody>
                  <a:tcPr marL="9525" marR="9525" marT="9525" marB="0" anchor="ctr"/>
                </a:tc>
              </a:tr>
            </a:tbl>
          </a:graphicData>
        </a:graphic>
      </p:graphicFrame>
      <p:sp>
        <p:nvSpPr>
          <p:cNvPr id="3" name="Прямоугольник 2"/>
          <p:cNvSpPr/>
          <p:nvPr/>
        </p:nvSpPr>
        <p:spPr>
          <a:xfrm>
            <a:off x="323528" y="6198255"/>
            <a:ext cx="8136904" cy="523220"/>
          </a:xfrm>
          <a:prstGeom prst="rect">
            <a:avLst/>
          </a:prstGeom>
        </p:spPr>
        <p:txBody>
          <a:bodyPr wrap="square">
            <a:spAutoFit/>
          </a:bodyPr>
          <a:lstStyle/>
          <a:p>
            <a:r>
              <a:rPr lang="uk-UA" sz="1400" dirty="0"/>
              <a:t>* </a:t>
            </a:r>
            <a:r>
              <a:rPr lang="en-US" sz="1400" dirty="0"/>
              <a:t>The “nationwide” events (i.e., those that were impossible to locate in a particular settlement) are not included into the regional distribution</a:t>
            </a:r>
            <a:endParaRPr lang="uk-UA" sz="1400" dirty="0"/>
          </a:p>
        </p:txBody>
      </p:sp>
      <p:pic>
        <p:nvPicPr>
          <p:cNvPr id="8" name="Рисунок 7"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GB" sz="2800" b="1" dirty="0" smtClean="0"/>
              <a:t>Violent</a:t>
            </a:r>
            <a:r>
              <a:rPr lang="uk-UA" sz="2800" b="1" dirty="0" smtClean="0"/>
              <a:t> </a:t>
            </a:r>
            <a:r>
              <a:rPr lang="en-US" sz="2800" b="1" dirty="0" smtClean="0"/>
              <a:t>activities during protests in August-September</a:t>
            </a:r>
            <a:r>
              <a:rPr lang="uk-UA" sz="2800" b="1" dirty="0" smtClean="0"/>
              <a:t> 2014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12</a:t>
            </a:fld>
            <a:endParaRPr lang="uk-UA" dirty="0"/>
          </a:p>
        </p:txBody>
      </p:sp>
      <p:sp>
        <p:nvSpPr>
          <p:cNvPr id="11" name="TextBox 10"/>
          <p:cNvSpPr txBox="1"/>
          <p:nvPr/>
        </p:nvSpPr>
        <p:spPr>
          <a:xfrm>
            <a:off x="368896" y="6340647"/>
            <a:ext cx="7272808" cy="307777"/>
          </a:xfrm>
          <a:prstGeom prst="rect">
            <a:avLst/>
          </a:prstGeom>
          <a:noFill/>
        </p:spPr>
        <p:txBody>
          <a:bodyPr wrap="square" rtlCol="0">
            <a:spAutoFit/>
          </a:bodyPr>
          <a:lstStyle/>
          <a:p>
            <a:r>
              <a:rPr lang="uk-UA" sz="1400" dirty="0" smtClean="0"/>
              <a:t>* </a:t>
            </a:r>
            <a:r>
              <a:rPr lang="en-US" sz="1400" dirty="0" smtClean="0"/>
              <a:t>Note: the calculation excludes the combat actions in the ‘Anti-Terrorist Operation’ area</a:t>
            </a:r>
            <a:endParaRPr lang="uk-UA" sz="1400" dirty="0" smtClean="0"/>
          </a:p>
        </p:txBody>
      </p:sp>
      <p:graphicFrame>
        <p:nvGraphicFramePr>
          <p:cNvPr id="9" name="Диаграмма 8"/>
          <p:cNvGraphicFramePr>
            <a:graphicFrameLocks/>
          </p:cNvGraphicFramePr>
          <p:nvPr>
            <p:extLst>
              <p:ext uri="{D42A27DB-BD31-4B8C-83A1-F6EECF244321}">
                <p14:modId xmlns="" xmlns:p14="http://schemas.microsoft.com/office/powerpoint/2010/main" val="562988125"/>
              </p:ext>
            </p:extLst>
          </p:nvPr>
        </p:nvGraphicFramePr>
        <p:xfrm>
          <a:off x="179512" y="1553935"/>
          <a:ext cx="8712967" cy="4755386"/>
        </p:xfrm>
        <a:graphic>
          <a:graphicData uri="http://schemas.openxmlformats.org/drawingml/2006/chart">
            <c:chart xmlns:c="http://schemas.openxmlformats.org/drawingml/2006/chart" xmlns:r="http://schemas.openxmlformats.org/officeDocument/2006/relationships" r:id="rId2"/>
          </a:graphicData>
        </a:graphic>
      </p:graphicFrame>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REPRESSIONS </a:t>
            </a:r>
            <a:br>
              <a:rPr lang="en-US" dirty="0" smtClean="0"/>
            </a:br>
            <a:r>
              <a:rPr lang="en-US" dirty="0" smtClean="0"/>
              <a:t>IN AUGUST-SEPTEMBER</a:t>
            </a:r>
            <a:r>
              <a:rPr lang="uk-UA" dirty="0" smtClean="0"/>
              <a:t>, 2014</a:t>
            </a:r>
            <a:br>
              <a:rPr lang="uk-UA" dirty="0" smtClean="0"/>
            </a:br>
            <a:r>
              <a:rPr lang="uk-UA" sz="2000" dirty="0" smtClean="0"/>
              <a:t>(</a:t>
            </a:r>
            <a:r>
              <a:rPr lang="en-US" sz="2000" dirty="0"/>
              <a:t>the calculation </a:t>
            </a:r>
            <a:r>
              <a:rPr lang="en-US" sz="2000" dirty="0" smtClean="0"/>
              <a:t>excludes Combat </a:t>
            </a:r>
            <a:r>
              <a:rPr lang="en-US" sz="2000" dirty="0"/>
              <a:t>actions </a:t>
            </a:r>
            <a:r>
              <a:rPr lang="en-US" sz="2000" dirty="0" smtClean="0"/>
              <a:t>in</a:t>
            </a:r>
            <a:r>
              <a:rPr lang="uk-UA" sz="2000" dirty="0" smtClean="0"/>
              <a:t> </a:t>
            </a:r>
            <a:r>
              <a:rPr lang="en-GB" sz="2000" dirty="0" smtClean="0"/>
              <a:t>Donbass</a:t>
            </a:r>
            <a:r>
              <a:rPr lang="uk-UA" sz="2000" dirty="0" smtClean="0"/>
              <a:t>)</a:t>
            </a:r>
            <a:endParaRPr lang="uk-UA" sz="2000" dirty="0"/>
          </a:p>
        </p:txBody>
      </p:sp>
      <p:sp>
        <p:nvSpPr>
          <p:cNvPr id="3" name="Текст 2"/>
          <p:cNvSpPr>
            <a:spLocks noGrp="1"/>
          </p:cNvSpPr>
          <p:nvPr>
            <p:ph type="body" idx="1"/>
          </p:nvPr>
        </p:nvSpPr>
        <p:spPr/>
        <p:txBody>
          <a:bodyPr/>
          <a:lstStyle/>
          <a:p>
            <a:endParaRPr lang="uk-UA"/>
          </a:p>
        </p:txBody>
      </p:sp>
      <p:sp>
        <p:nvSpPr>
          <p:cNvPr id="4" name="Номер слайда 3"/>
          <p:cNvSpPr>
            <a:spLocks noGrp="1"/>
          </p:cNvSpPr>
          <p:nvPr>
            <p:ph type="sldNum" sz="quarter" idx="12"/>
          </p:nvPr>
        </p:nvSpPr>
        <p:spPr/>
        <p:txBody>
          <a:bodyPr/>
          <a:lstStyle/>
          <a:p>
            <a:fld id="{CA93C185-B7C5-4DCA-B2A8-0480B91F7B83}" type="slidenum">
              <a:rPr lang="uk-UA" smtClean="0"/>
              <a:pPr/>
              <a:t>13</a:t>
            </a:fld>
            <a:endParaRPr lang="uk-UA"/>
          </a:p>
        </p:txBody>
      </p:sp>
      <p:pic>
        <p:nvPicPr>
          <p:cNvPr id="5" name="Рисунок 4"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Reactions at protests and</a:t>
            </a:r>
            <a:r>
              <a:rPr lang="uk-UA" sz="2800" b="1" dirty="0" smtClean="0"/>
              <a:t> </a:t>
            </a:r>
            <a:r>
              <a:rPr lang="en-US" sz="2800" b="1" dirty="0" smtClean="0"/>
              <a:t>o</a:t>
            </a:r>
            <a:r>
              <a:rPr lang="en-GB" sz="2800" b="1" dirty="0" err="1" smtClean="0"/>
              <a:t>ther</a:t>
            </a:r>
            <a:r>
              <a:rPr lang="en-GB" sz="2800" b="1" dirty="0" smtClean="0"/>
              <a:t> repressions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14</a:t>
            </a:fld>
            <a:endParaRPr lang="uk-UA" dirty="0"/>
          </a:p>
        </p:txBody>
      </p:sp>
      <p:graphicFrame>
        <p:nvGraphicFramePr>
          <p:cNvPr id="8" name="Таблица 7"/>
          <p:cNvGraphicFramePr>
            <a:graphicFrameLocks noGrp="1"/>
          </p:cNvGraphicFramePr>
          <p:nvPr>
            <p:extLst>
              <p:ext uri="{D42A27DB-BD31-4B8C-83A1-F6EECF244321}">
                <p14:modId xmlns="" xmlns:p14="http://schemas.microsoft.com/office/powerpoint/2010/main" val="2293000793"/>
              </p:ext>
            </p:extLst>
          </p:nvPr>
        </p:nvGraphicFramePr>
        <p:xfrm>
          <a:off x="179512" y="1484784"/>
          <a:ext cx="8712968" cy="4896544"/>
        </p:xfrm>
        <a:graphic>
          <a:graphicData uri="http://schemas.openxmlformats.org/drawingml/2006/table">
            <a:tbl>
              <a:tblPr firstRow="1" firstCol="1" lastRow="1" bandCol="1">
                <a:tableStyleId>{5FD0F851-EC5A-4D38-B0AD-8093EC10F338}</a:tableStyleId>
              </a:tblPr>
              <a:tblGrid>
                <a:gridCol w="1169875"/>
                <a:gridCol w="942887"/>
                <a:gridCol w="1014968"/>
                <a:gridCol w="976726"/>
                <a:gridCol w="885017"/>
                <a:gridCol w="894835"/>
                <a:gridCol w="956452"/>
                <a:gridCol w="929321"/>
                <a:gridCol w="942887"/>
              </a:tblGrid>
              <a:tr h="598599">
                <a:tc>
                  <a:txBody>
                    <a:bodyPr/>
                    <a:lstStyle/>
                    <a:p>
                      <a:pPr algn="ctr" fontAlgn="b"/>
                      <a:endParaRPr lang="uk-UA" sz="1800" b="0" i="0" u="none" strike="noStrike" dirty="0">
                        <a:latin typeface="Arial"/>
                      </a:endParaRPr>
                    </a:p>
                  </a:txBody>
                  <a:tcPr marL="0" marR="0" marT="0" marB="0" anchor="ctr"/>
                </a:tc>
                <a:tc gridSpan="2">
                  <a:txBody>
                    <a:bodyPr/>
                    <a:lstStyle/>
                    <a:p>
                      <a:pPr algn="ctr" fontAlgn="b"/>
                      <a:r>
                        <a:rPr lang="uk-UA" sz="1800" u="none" strike="noStrike" dirty="0" smtClean="0"/>
                        <a:t>2013 </a:t>
                      </a:r>
                      <a:r>
                        <a:rPr lang="en-US" sz="1800" u="none" strike="noStrike" dirty="0" smtClean="0"/>
                        <a:t>before 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US" sz="1800" u="none" strike="noStrike" dirty="0" smtClean="0"/>
                        <a:t>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u="none" strike="noStrike" dirty="0" smtClean="0"/>
                        <a:t>August </a:t>
                      </a:r>
                      <a:r>
                        <a:rPr lang="uk-UA" sz="1800" u="none" strike="noStrike" dirty="0" smtClean="0"/>
                        <a:t>2014</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b="1" i="0" u="none" strike="noStrike" dirty="0" smtClean="0">
                          <a:latin typeface="+mj-lt"/>
                        </a:rPr>
                        <a:t>September</a:t>
                      </a:r>
                      <a:r>
                        <a:rPr lang="uk-UA" sz="1800" b="1" i="0" u="none" strike="noStrike" dirty="0" smtClean="0">
                          <a:latin typeface="+mj-lt"/>
                        </a:rPr>
                        <a:t> 2014</a:t>
                      </a:r>
                      <a:endParaRPr lang="uk-UA" sz="1800" b="1" i="0" u="none" strike="noStrike" dirty="0">
                        <a:latin typeface="+mj-lt"/>
                      </a:endParaRPr>
                    </a:p>
                  </a:txBody>
                  <a:tcPr marL="0" marR="0" marT="0" marB="0" anchor="ctr"/>
                </a:tc>
                <a:tc hMerge="1">
                  <a:txBody>
                    <a:bodyPr/>
                    <a:lstStyle/>
                    <a:p>
                      <a:pPr algn="ctr" fontAlgn="b"/>
                      <a:endParaRPr lang="uk-UA" sz="1800" b="0" i="0" u="none" strike="noStrike" dirty="0">
                        <a:latin typeface="Arial"/>
                      </a:endParaRPr>
                    </a:p>
                  </a:txBody>
                  <a:tcPr marL="0" marR="0" marT="0" marB="0" anchor="ctr"/>
                </a:tc>
              </a:tr>
              <a:tr h="1053535">
                <a:tc>
                  <a:txBody>
                    <a:bodyPr/>
                    <a:lstStyle/>
                    <a:p>
                      <a:pPr algn="ctr" fontAlgn="b"/>
                      <a:endParaRPr lang="uk-UA" sz="1800" b="0"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US" sz="1800" b="1" u="none" strike="noStrike" dirty="0" smtClean="0"/>
                        <a:t>Per </a:t>
                      </a:r>
                      <a:r>
                        <a:rPr lang="uk-UA" sz="1800" b="1" u="none" strike="noStrike" dirty="0" smtClean="0"/>
                        <a:t>100 </a:t>
                      </a:r>
                      <a:r>
                        <a:rPr lang="en-US" sz="1800" b="1" u="none" strike="noStrike" dirty="0" smtClean="0"/>
                        <a:t>protests</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US" sz="1800" b="1" u="none" strike="noStrike" dirty="0" smtClean="0"/>
                        <a:t>Per </a:t>
                      </a:r>
                      <a:r>
                        <a:rPr lang="uk-UA" sz="1800" b="1" u="none" strike="noStrike" dirty="0" smtClean="0"/>
                        <a:t>100 </a:t>
                      </a:r>
                      <a:r>
                        <a:rPr lang="en-US" sz="1800" b="1" u="none" strike="noStrike" dirty="0" smtClean="0"/>
                        <a:t>protests</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smtClean="0"/>
                        <a:t>Per 100 protests</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smtClean="0"/>
                        <a:t>Per 100 protests</a:t>
                      </a:r>
                      <a:endParaRPr lang="uk-UA" sz="1800" b="1" i="0" u="none" strike="noStrike" dirty="0">
                        <a:latin typeface="Arial"/>
                      </a:endParaRPr>
                    </a:p>
                  </a:txBody>
                  <a:tcPr marL="0" marR="0" marT="0" marB="0" anchor="ctr"/>
                </a:tc>
              </a:tr>
              <a:tr h="1053535">
                <a:tc>
                  <a:txBody>
                    <a:bodyPr/>
                    <a:lstStyle/>
                    <a:p>
                      <a:pPr algn="ctr" fontAlgn="b"/>
                      <a:r>
                        <a:rPr lang="en-GB" sz="1800" u="none" strike="noStrike" dirty="0" smtClean="0"/>
                        <a:t>Negative reactions</a:t>
                      </a:r>
                      <a:endParaRPr lang="uk-UA" sz="1800" b="0" i="0" u="none" strike="noStrike" dirty="0">
                        <a:latin typeface="Arial"/>
                      </a:endParaRPr>
                    </a:p>
                  </a:txBody>
                  <a:tcPr marL="0" marR="0" marT="0" marB="0" anchor="ctr"/>
                </a:tc>
                <a:tc>
                  <a:txBody>
                    <a:bodyPr/>
                    <a:lstStyle/>
                    <a:p>
                      <a:pPr algn="ctr" fontAlgn="b"/>
                      <a:r>
                        <a:rPr lang="uk-UA" sz="1800" u="none" strike="noStrike" dirty="0" smtClean="0"/>
                        <a:t>604</a:t>
                      </a:r>
                      <a:endParaRPr lang="uk-UA" sz="1800" b="0" i="0" u="none" strike="noStrike" dirty="0">
                        <a:latin typeface="Arial"/>
                      </a:endParaRPr>
                    </a:p>
                  </a:txBody>
                  <a:tcPr marL="0" marR="0" marT="0" marB="0" anchor="ctr"/>
                </a:tc>
                <a:tc>
                  <a:txBody>
                    <a:bodyPr/>
                    <a:lstStyle/>
                    <a:p>
                      <a:pPr algn="ctr" fontAlgn="b"/>
                      <a:r>
                        <a:rPr lang="uk-UA" sz="1800" u="none" strike="noStrike"/>
                        <a:t>18</a:t>
                      </a:r>
                      <a:endParaRPr lang="uk-UA" sz="1800" b="0" i="0" u="none" strike="noStrike">
                        <a:latin typeface="Arial"/>
                      </a:endParaRPr>
                    </a:p>
                  </a:txBody>
                  <a:tcPr marL="0" marR="0" marT="0" marB="0" anchor="ctr"/>
                </a:tc>
                <a:tc>
                  <a:txBody>
                    <a:bodyPr/>
                    <a:lstStyle/>
                    <a:p>
                      <a:pPr algn="ctr" fontAlgn="b"/>
                      <a:r>
                        <a:rPr lang="uk-UA" sz="1800" u="none" strike="noStrike" dirty="0" smtClean="0"/>
                        <a:t>1 075</a:t>
                      </a:r>
                      <a:endParaRPr lang="uk-UA" sz="1800" b="0" i="0" u="none" strike="noStrike" dirty="0">
                        <a:latin typeface="Arial"/>
                      </a:endParaRPr>
                    </a:p>
                  </a:txBody>
                  <a:tcPr marL="0" marR="0" marT="0" marB="0" anchor="ctr"/>
                </a:tc>
                <a:tc>
                  <a:txBody>
                    <a:bodyPr/>
                    <a:lstStyle/>
                    <a:p>
                      <a:pPr algn="ctr" fontAlgn="b"/>
                      <a:r>
                        <a:rPr lang="uk-UA" sz="1800" u="none" strike="noStrike" dirty="0"/>
                        <a:t>27</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n-lt"/>
                        </a:rPr>
                        <a:t>261</a:t>
                      </a:r>
                      <a:endParaRPr lang="uk-UA" sz="1800" b="0" i="0" u="none" strike="noStrike" dirty="0">
                        <a:latin typeface="Arial"/>
                      </a:endParaRPr>
                    </a:p>
                  </a:txBody>
                  <a:tcPr marL="0" marR="0" marT="0" marB="0" anchor="ctr"/>
                </a:tc>
                <a:tc>
                  <a:txBody>
                    <a:bodyPr/>
                    <a:lstStyle/>
                    <a:p>
                      <a:pPr algn="ctr" fontAlgn="b"/>
                      <a:r>
                        <a:rPr lang="uk-UA" sz="1800" u="none" strike="noStrike" dirty="0" smtClean="0"/>
                        <a:t>35</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241</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33</a:t>
                      </a:r>
                      <a:endParaRPr lang="uk-UA" sz="1800" b="0" i="0" u="none" strike="noStrike" dirty="0">
                        <a:latin typeface="+mj-lt"/>
                      </a:endParaRPr>
                    </a:p>
                  </a:txBody>
                  <a:tcPr marL="0" marR="0" marT="0" marB="0" anchor="ctr"/>
                </a:tc>
              </a:tr>
              <a:tr h="568670">
                <a:tc>
                  <a:txBody>
                    <a:bodyPr/>
                    <a:lstStyle/>
                    <a:p>
                      <a:pPr algn="ctr" fontAlgn="b"/>
                      <a:r>
                        <a:rPr lang="en-GB" sz="1800" u="none" strike="noStrike" dirty="0" smtClean="0"/>
                        <a:t>Other repressions</a:t>
                      </a:r>
                      <a:endParaRPr lang="uk-UA" sz="1800" b="0" i="0" u="none" strike="noStrike" dirty="0">
                        <a:latin typeface="Arial"/>
                      </a:endParaRPr>
                    </a:p>
                  </a:txBody>
                  <a:tcPr marL="0" marR="0" marT="0" marB="0" anchor="ctr"/>
                </a:tc>
                <a:tc>
                  <a:txBody>
                    <a:bodyPr/>
                    <a:lstStyle/>
                    <a:p>
                      <a:pPr algn="ctr" fontAlgn="b"/>
                      <a:r>
                        <a:rPr lang="uk-UA" sz="1800" u="none" strike="noStrike" dirty="0" smtClean="0"/>
                        <a:t>199</a:t>
                      </a:r>
                      <a:endParaRPr lang="uk-UA" sz="1800" b="0" i="0" u="none" strike="noStrike" dirty="0">
                        <a:latin typeface="Arial"/>
                      </a:endParaRPr>
                    </a:p>
                  </a:txBody>
                  <a:tcPr marL="0" marR="0" marT="0" marB="0" anchor="ctr"/>
                </a:tc>
                <a:tc>
                  <a:txBody>
                    <a:bodyPr/>
                    <a:lstStyle/>
                    <a:p>
                      <a:pPr algn="ctr" fontAlgn="b"/>
                      <a:r>
                        <a:rPr lang="uk-UA" sz="1800" u="none" strike="noStrike"/>
                        <a:t>6</a:t>
                      </a:r>
                      <a:endParaRPr lang="uk-UA" sz="1800" b="0" i="0" u="none" strike="noStrike">
                        <a:latin typeface="Arial"/>
                      </a:endParaRPr>
                    </a:p>
                  </a:txBody>
                  <a:tcPr marL="0" marR="0" marT="0" marB="0" anchor="ctr"/>
                </a:tc>
                <a:tc>
                  <a:txBody>
                    <a:bodyPr/>
                    <a:lstStyle/>
                    <a:p>
                      <a:pPr algn="ctr" fontAlgn="b"/>
                      <a:r>
                        <a:rPr lang="uk-UA" sz="1800" u="none" strike="noStrike" dirty="0" smtClean="0"/>
                        <a:t>251</a:t>
                      </a:r>
                      <a:endParaRPr lang="uk-UA" sz="1800" b="0" i="0" u="none" strike="noStrike" dirty="0">
                        <a:latin typeface="Arial"/>
                      </a:endParaRPr>
                    </a:p>
                  </a:txBody>
                  <a:tcPr marL="0" marR="0" marT="0" marB="0" anchor="ctr"/>
                </a:tc>
                <a:tc>
                  <a:txBody>
                    <a:bodyPr/>
                    <a:lstStyle/>
                    <a:p>
                      <a:pPr algn="ctr" fontAlgn="b"/>
                      <a:r>
                        <a:rPr lang="uk-UA" sz="1800" u="none" strike="noStrike" dirty="0"/>
                        <a:t>6</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n-lt"/>
                        </a:rPr>
                        <a:t>134</a:t>
                      </a:r>
                      <a:endParaRPr lang="uk-UA" sz="1800" b="0" i="0" u="none" strike="noStrike" dirty="0">
                        <a:latin typeface="Arial"/>
                      </a:endParaRPr>
                    </a:p>
                  </a:txBody>
                  <a:tcPr marL="0" marR="0" marT="0" marB="0" anchor="ctr"/>
                </a:tc>
                <a:tc>
                  <a:txBody>
                    <a:bodyPr/>
                    <a:lstStyle/>
                    <a:p>
                      <a:pPr algn="ctr" fontAlgn="b"/>
                      <a:r>
                        <a:rPr lang="uk-UA" sz="1800" u="none" strike="noStrike" dirty="0" smtClean="0"/>
                        <a:t>18</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204</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28</a:t>
                      </a:r>
                      <a:endParaRPr lang="uk-UA" sz="1800" b="0" i="0" u="none" strike="noStrike" dirty="0">
                        <a:latin typeface="+mj-lt"/>
                      </a:endParaRPr>
                    </a:p>
                  </a:txBody>
                  <a:tcPr marL="0" marR="0" marT="0" marB="0" anchor="ctr"/>
                </a:tc>
              </a:tr>
              <a:tr h="1053535">
                <a:tc>
                  <a:txBody>
                    <a:bodyPr/>
                    <a:lstStyle/>
                    <a:p>
                      <a:pPr algn="ctr" fontAlgn="b"/>
                      <a:r>
                        <a:rPr lang="en-GB" sz="1800" u="none" strike="noStrike" dirty="0" smtClean="0"/>
                        <a:t>Positive reactions</a:t>
                      </a:r>
                      <a:endParaRPr lang="uk-UA" sz="1800" b="0" i="0" u="none" strike="noStrike" dirty="0">
                        <a:latin typeface="Arial"/>
                      </a:endParaRPr>
                    </a:p>
                  </a:txBody>
                  <a:tcPr marL="0" marR="0" marT="0" marB="0" anchor="ctr"/>
                </a:tc>
                <a:tc>
                  <a:txBody>
                    <a:bodyPr/>
                    <a:lstStyle/>
                    <a:p>
                      <a:pPr algn="ctr" fontAlgn="b"/>
                      <a:r>
                        <a:rPr lang="uk-UA" sz="1800" u="none" strike="noStrike" dirty="0" smtClean="0"/>
                        <a:t>155</a:t>
                      </a:r>
                      <a:endParaRPr lang="uk-UA" sz="1800" b="0" i="0" u="none" strike="noStrike" dirty="0">
                        <a:latin typeface="Arial"/>
                      </a:endParaRPr>
                    </a:p>
                  </a:txBody>
                  <a:tcPr marL="0" marR="0" marT="0" marB="0" anchor="ctr"/>
                </a:tc>
                <a:tc>
                  <a:txBody>
                    <a:bodyPr/>
                    <a:lstStyle/>
                    <a:p>
                      <a:pPr algn="ctr" fontAlgn="b"/>
                      <a:r>
                        <a:rPr lang="uk-UA" sz="1800" u="none" strike="noStrike"/>
                        <a:t>5</a:t>
                      </a:r>
                      <a:endParaRPr lang="uk-UA" sz="1800" b="0" i="0" u="none" strike="noStrike">
                        <a:latin typeface="Arial"/>
                      </a:endParaRPr>
                    </a:p>
                  </a:txBody>
                  <a:tcPr marL="0" marR="0" marT="0" marB="0" anchor="ctr"/>
                </a:tc>
                <a:tc>
                  <a:txBody>
                    <a:bodyPr/>
                    <a:lstStyle/>
                    <a:p>
                      <a:pPr algn="ctr" fontAlgn="b"/>
                      <a:r>
                        <a:rPr lang="uk-UA" sz="1800" u="none" strike="noStrike" dirty="0" smtClean="0"/>
                        <a:t>263</a:t>
                      </a:r>
                      <a:endParaRPr lang="uk-UA" sz="1800" b="0" i="0" u="none" strike="noStrike" dirty="0">
                        <a:latin typeface="Arial"/>
                      </a:endParaRPr>
                    </a:p>
                  </a:txBody>
                  <a:tcPr marL="0" marR="0" marT="0" marB="0" anchor="ctr"/>
                </a:tc>
                <a:tc>
                  <a:txBody>
                    <a:bodyPr/>
                    <a:lstStyle/>
                    <a:p>
                      <a:pPr algn="ctr" fontAlgn="b"/>
                      <a:r>
                        <a:rPr lang="uk-UA" sz="1800" u="none" strike="noStrike" dirty="0"/>
                        <a:t>7</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n-lt"/>
                        </a:rPr>
                        <a:t>20</a:t>
                      </a:r>
                      <a:endParaRPr lang="uk-UA" sz="1800" b="0" i="0" u="none" strike="noStrike" dirty="0">
                        <a:latin typeface="Arial"/>
                      </a:endParaRPr>
                    </a:p>
                  </a:txBody>
                  <a:tcPr marL="0" marR="0" marT="0" marB="0" anchor="ctr"/>
                </a:tc>
                <a:tc>
                  <a:txBody>
                    <a:bodyPr/>
                    <a:lstStyle/>
                    <a:p>
                      <a:pPr algn="ctr" fontAlgn="b"/>
                      <a:r>
                        <a:rPr lang="uk-UA" sz="1800" u="none" strike="noStrike"/>
                        <a:t>3</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mj-lt"/>
                        </a:rPr>
                        <a:t>25</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3</a:t>
                      </a:r>
                      <a:endParaRPr lang="uk-UA" sz="1800" b="0" i="0" u="none" strike="noStrike" dirty="0">
                        <a:latin typeface="+mj-lt"/>
                      </a:endParaRPr>
                    </a:p>
                  </a:txBody>
                  <a:tcPr marL="0" marR="0" marT="0" marB="0" anchor="ctr"/>
                </a:tc>
              </a:tr>
              <a:tr h="568670">
                <a:tc>
                  <a:txBody>
                    <a:bodyPr/>
                    <a:lstStyle/>
                    <a:p>
                      <a:pPr algn="ctr" fontAlgn="b"/>
                      <a:r>
                        <a:rPr lang="uk-UA" sz="1800" u="none" strike="noStrike" dirty="0" smtClean="0"/>
                        <a:t> </a:t>
                      </a:r>
                      <a:r>
                        <a:rPr lang="en-US" sz="1800" u="none" strike="noStrike" dirty="0" smtClean="0"/>
                        <a:t>Protests</a:t>
                      </a:r>
                      <a:endParaRPr lang="uk-UA" sz="1800" b="0" i="0" u="none" strike="noStrike" dirty="0">
                        <a:latin typeface="Arial"/>
                      </a:endParaRPr>
                    </a:p>
                  </a:txBody>
                  <a:tcPr marL="0" marR="0" marT="0" marB="0" anchor="ctr"/>
                </a:tc>
                <a:tc>
                  <a:txBody>
                    <a:bodyPr/>
                    <a:lstStyle/>
                    <a:p>
                      <a:pPr algn="ctr" fontAlgn="b"/>
                      <a:r>
                        <a:rPr lang="uk-UA" sz="1800" u="none" strike="noStrike" dirty="0" smtClean="0"/>
                        <a:t>3 428</a:t>
                      </a:r>
                      <a:endParaRPr lang="uk-UA" sz="1800" b="0" i="0" u="none" strike="noStrike" dirty="0">
                        <a:latin typeface="Arial"/>
                      </a:endParaRPr>
                    </a:p>
                  </a:txBody>
                  <a:tcPr marL="0" marR="0" marT="0" marB="0" anchor="ctr"/>
                </a:tc>
                <a:tc>
                  <a:txBody>
                    <a:bodyPr/>
                    <a:lstStyle/>
                    <a:p>
                      <a:pPr algn="ctr" fontAlgn="b"/>
                      <a:r>
                        <a:rPr lang="uk-UA" sz="1800" u="none" strike="noStrike"/>
                        <a:t>-</a:t>
                      </a:r>
                      <a:endParaRPr lang="uk-UA" sz="1800" b="0" i="0" u="none" strike="noStrike">
                        <a:latin typeface="Arial"/>
                      </a:endParaRPr>
                    </a:p>
                  </a:txBody>
                  <a:tcPr marL="0" marR="0" marT="0" marB="0" anchor="ctr"/>
                </a:tc>
                <a:tc>
                  <a:txBody>
                    <a:bodyPr/>
                    <a:lstStyle/>
                    <a:p>
                      <a:pPr algn="ctr" fontAlgn="b"/>
                      <a:r>
                        <a:rPr lang="uk-UA" sz="1800" u="none" strike="noStrike" dirty="0" smtClean="0"/>
                        <a:t>3 950</a:t>
                      </a:r>
                      <a:endParaRPr lang="uk-UA" sz="1800" b="0" i="0" u="none" strike="noStrike" dirty="0">
                        <a:latin typeface="Arial"/>
                      </a:endParaRPr>
                    </a:p>
                  </a:txBody>
                  <a:tcPr marL="0" marR="0" marT="0" marB="0" anchor="ctr"/>
                </a:tc>
                <a:tc>
                  <a:txBody>
                    <a:bodyPr/>
                    <a:lstStyle/>
                    <a:p>
                      <a:pPr algn="ctr" fontAlgn="b"/>
                      <a:r>
                        <a:rPr lang="uk-UA" sz="1800" u="none" strike="noStrike"/>
                        <a:t>-</a:t>
                      </a:r>
                      <a:endParaRPr lang="uk-UA" sz="1800" b="0" i="0" u="none" strike="noStrike">
                        <a:latin typeface="Arial"/>
                      </a:endParaRPr>
                    </a:p>
                  </a:txBody>
                  <a:tcPr marL="0" marR="0" marT="0" marB="0" anchor="ctr"/>
                </a:tc>
                <a:tc>
                  <a:txBody>
                    <a:bodyPr/>
                    <a:lstStyle/>
                    <a:p>
                      <a:pPr algn="ctr" fontAlgn="b"/>
                      <a:r>
                        <a:rPr lang="uk-UA" sz="1800" b="1" i="0" u="none" strike="noStrike" dirty="0" smtClean="0">
                          <a:latin typeface="+mn-lt"/>
                        </a:rPr>
                        <a:t>742</a:t>
                      </a:r>
                      <a:endParaRPr lang="uk-UA" sz="1800" b="0" i="0" u="none" strike="noStrike" dirty="0">
                        <a:latin typeface="Arial"/>
                      </a:endParaRPr>
                    </a:p>
                  </a:txBody>
                  <a:tcPr marL="0" marR="0" marT="0" marB="0" anchor="ctr"/>
                </a:tc>
                <a:tc>
                  <a:txBody>
                    <a:bodyPr/>
                    <a:lstStyle/>
                    <a:p>
                      <a:pPr algn="ctr" fontAlgn="b"/>
                      <a:r>
                        <a:rPr lang="uk-UA" sz="1800" u="none" strike="noStrike" dirty="0"/>
                        <a:t>-</a:t>
                      </a:r>
                      <a:endParaRPr lang="uk-UA" sz="1800" b="0" i="0" u="none" strike="noStrike" dirty="0">
                        <a:latin typeface="Arial"/>
                      </a:endParaRPr>
                    </a:p>
                  </a:txBody>
                  <a:tcPr marL="0" marR="0" marT="0" marB="0" anchor="ctr"/>
                </a:tc>
                <a:tc>
                  <a:txBody>
                    <a:bodyPr/>
                    <a:lstStyle/>
                    <a:p>
                      <a:pPr algn="ctr" fontAlgn="b"/>
                      <a:r>
                        <a:rPr lang="uk-UA" sz="1800" b="1" i="0" u="none" strike="noStrike" dirty="0" smtClean="0">
                          <a:latin typeface="+mj-lt"/>
                        </a:rPr>
                        <a:t>737</a:t>
                      </a:r>
                      <a:endParaRPr lang="uk-UA" sz="1800" b="1" i="0" u="none" strike="noStrike" dirty="0">
                        <a:latin typeface="+mj-lt"/>
                      </a:endParaRPr>
                    </a:p>
                  </a:txBody>
                  <a:tcPr marL="0" marR="0" marT="0" marB="0" anchor="ctr"/>
                </a:tc>
                <a:tc>
                  <a:txBody>
                    <a:bodyPr/>
                    <a:lstStyle/>
                    <a:p>
                      <a:pPr algn="ctr" fontAlgn="b"/>
                      <a:r>
                        <a:rPr lang="uk-UA" sz="1800" b="1" i="0" u="none" strike="noStrike" dirty="0" smtClean="0">
                          <a:latin typeface="+mj-lt"/>
                        </a:rPr>
                        <a:t>-</a:t>
                      </a:r>
                      <a:endParaRPr lang="uk-UA" sz="1800" b="1" i="0" u="none" strike="noStrike" dirty="0">
                        <a:latin typeface="+mj-lt"/>
                      </a:endParaRPr>
                    </a:p>
                  </a:txBody>
                  <a:tcPr marL="0" marR="0" marT="0" marB="0" anchor="ctr"/>
                </a:tc>
              </a:tr>
            </a:tbl>
          </a:graphicData>
        </a:graphic>
      </p:graphicFrame>
      <p:pic>
        <p:nvPicPr>
          <p:cNvPr id="9" name="Рисунок 8"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GB" sz="2800" b="1" dirty="0" smtClean="0"/>
              <a:t>Negative reactions</a:t>
            </a:r>
            <a:r>
              <a:rPr lang="uk-UA" sz="2800" b="1" dirty="0" smtClean="0"/>
              <a:t> </a:t>
            </a:r>
            <a:r>
              <a:rPr lang="en-US" sz="2800" b="1" dirty="0" smtClean="0"/>
              <a:t>against protests and </a:t>
            </a:r>
            <a:r>
              <a:rPr lang="en-GB" sz="2800" b="1" dirty="0" smtClean="0"/>
              <a:t>other repressions</a:t>
            </a:r>
            <a:r>
              <a:rPr lang="uk-UA" sz="2800" b="1" dirty="0" smtClean="0"/>
              <a:t> (</a:t>
            </a:r>
            <a:r>
              <a:rPr lang="en-GB" sz="2800" b="1" dirty="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15</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1156541843"/>
              </p:ext>
            </p:extLst>
          </p:nvPr>
        </p:nvGraphicFramePr>
        <p:xfrm>
          <a:off x="107504" y="1283153"/>
          <a:ext cx="8856984" cy="5438322"/>
        </p:xfrm>
        <a:graphic>
          <a:graphicData uri="http://schemas.openxmlformats.org/drawingml/2006/chart">
            <c:chart xmlns:c="http://schemas.openxmlformats.org/drawingml/2006/chart" xmlns:r="http://schemas.openxmlformats.org/officeDocument/2006/relationships" r:id="rId3"/>
          </a:graphicData>
        </a:graphic>
      </p:graphicFrame>
      <p:pic>
        <p:nvPicPr>
          <p:cNvPr id="9" name="Рисунок 8" descr="logo_color_eng.jpg"/>
          <p:cNvPicPr>
            <a:picLocks noChangeAspect="1"/>
          </p:cNvPicPr>
          <p:nvPr/>
        </p:nvPicPr>
        <p:blipFill>
          <a:blip r:embed="rId4"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Number of negative reactions per 100 protest events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16</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2655488631"/>
              </p:ext>
            </p:extLst>
          </p:nvPr>
        </p:nvGraphicFramePr>
        <p:xfrm>
          <a:off x="107504" y="1477594"/>
          <a:ext cx="8856984" cy="4878756"/>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274638"/>
            <a:ext cx="6635080" cy="1143000"/>
          </a:xfrm>
        </p:spPr>
        <p:txBody>
          <a:bodyPr>
            <a:noAutofit/>
          </a:bodyPr>
          <a:lstStyle/>
          <a:p>
            <a:pPr algn="r"/>
            <a:r>
              <a:rPr lang="en-US" sz="2800" b="1" dirty="0" smtClean="0"/>
              <a:t>Forms of negative reactions</a:t>
            </a:r>
            <a:r>
              <a:rPr lang="uk-UA" sz="2800" b="1" dirty="0" smtClean="0"/>
              <a:t>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17</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2123258425"/>
              </p:ext>
            </p:extLst>
          </p:nvPr>
        </p:nvGraphicFramePr>
        <p:xfrm>
          <a:off x="0" y="1700808"/>
          <a:ext cx="8964488" cy="5020667"/>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274638"/>
            <a:ext cx="6635080" cy="1143000"/>
          </a:xfrm>
        </p:spPr>
        <p:txBody>
          <a:bodyPr>
            <a:noAutofit/>
          </a:bodyPr>
          <a:lstStyle/>
          <a:p>
            <a:pPr algn="r"/>
            <a:r>
              <a:rPr lang="en-US" sz="2800" b="1" dirty="0" smtClean="0"/>
              <a:t>Forms of other repressions</a:t>
            </a:r>
            <a:r>
              <a:rPr lang="uk-UA" sz="2800" b="1" dirty="0" smtClean="0"/>
              <a:t>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18</a:t>
            </a:fld>
            <a:endParaRPr lang="uk-UA" dirty="0"/>
          </a:p>
        </p:txBody>
      </p:sp>
      <p:graphicFrame>
        <p:nvGraphicFramePr>
          <p:cNvPr id="10" name="Диаграмма 9"/>
          <p:cNvGraphicFramePr>
            <a:graphicFrameLocks/>
          </p:cNvGraphicFramePr>
          <p:nvPr>
            <p:extLst>
              <p:ext uri="{D42A27DB-BD31-4B8C-83A1-F6EECF244321}">
                <p14:modId xmlns="" xmlns:p14="http://schemas.microsoft.com/office/powerpoint/2010/main" val="2701978524"/>
              </p:ext>
            </p:extLst>
          </p:nvPr>
        </p:nvGraphicFramePr>
        <p:xfrm>
          <a:off x="179512" y="1628800"/>
          <a:ext cx="8784976" cy="4896544"/>
        </p:xfrm>
        <a:graphic>
          <a:graphicData uri="http://schemas.openxmlformats.org/drawingml/2006/chart">
            <c:chart xmlns:c="http://schemas.openxmlformats.org/drawingml/2006/chart" xmlns:r="http://schemas.openxmlformats.org/officeDocument/2006/relationships" r:id="rId2"/>
          </a:graphicData>
        </a:graphic>
      </p:graphicFrame>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Диаграмма 15"/>
          <p:cNvGraphicFramePr>
            <a:graphicFrameLocks/>
          </p:cNvGraphicFramePr>
          <p:nvPr>
            <p:extLst>
              <p:ext uri="{D42A27DB-BD31-4B8C-83A1-F6EECF244321}">
                <p14:modId xmlns="" xmlns:p14="http://schemas.microsoft.com/office/powerpoint/2010/main" val="1361488111"/>
              </p:ext>
            </p:extLst>
          </p:nvPr>
        </p:nvGraphicFramePr>
        <p:xfrm>
          <a:off x="179529" y="1360487"/>
          <a:ext cx="8784964" cy="5019169"/>
        </p:xfrm>
        <a:graphic>
          <a:graphicData uri="http://schemas.openxmlformats.org/drawingml/2006/chart">
            <c:chart xmlns:c="http://schemas.openxmlformats.org/drawingml/2006/chart" xmlns:r="http://schemas.openxmlformats.org/officeDocument/2006/relationships" r:id="rId2"/>
          </a:graphicData>
        </a:graphic>
      </p:graphicFrame>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Who performed n</a:t>
            </a:r>
            <a:r>
              <a:rPr lang="en-GB" sz="2800" b="1" dirty="0" err="1" smtClean="0"/>
              <a:t>egative</a:t>
            </a:r>
            <a:r>
              <a:rPr lang="en-GB" sz="2800" b="1" dirty="0" smtClean="0"/>
              <a:t> reactions</a:t>
            </a:r>
            <a:r>
              <a:rPr lang="uk-UA" sz="2800" b="1" dirty="0" smtClean="0"/>
              <a:t> </a:t>
            </a:r>
            <a:r>
              <a:rPr lang="en-US" sz="2800" b="1" dirty="0" smtClean="0"/>
              <a:t>against protests</a:t>
            </a:r>
            <a:r>
              <a:rPr lang="uk-UA" sz="2800" b="1" dirty="0" smtClean="0"/>
              <a:t>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19</a:t>
            </a:fld>
            <a:endParaRPr lang="uk-UA" dirty="0"/>
          </a:p>
        </p:txBody>
      </p:sp>
      <p:sp>
        <p:nvSpPr>
          <p:cNvPr id="8" name="TextBox 7"/>
          <p:cNvSpPr txBox="1"/>
          <p:nvPr/>
        </p:nvSpPr>
        <p:spPr>
          <a:xfrm>
            <a:off x="467544" y="6309321"/>
            <a:ext cx="7272808" cy="523220"/>
          </a:xfrm>
          <a:prstGeom prst="rect">
            <a:avLst/>
          </a:prstGeom>
          <a:noFill/>
        </p:spPr>
        <p:txBody>
          <a:bodyPr wrap="square" rtlCol="0">
            <a:spAutoFit/>
          </a:bodyPr>
          <a:lstStyle/>
          <a:p>
            <a:r>
              <a:rPr lang="uk-UA" sz="1400" dirty="0" smtClean="0"/>
              <a:t>* </a:t>
            </a:r>
            <a:r>
              <a:rPr lang="en-US" sz="1400" dirty="0"/>
              <a:t>All </a:t>
            </a:r>
            <a:r>
              <a:rPr lang="en-US" sz="1400" dirty="0" smtClean="0"/>
              <a:t>cases </a:t>
            </a:r>
            <a:r>
              <a:rPr lang="en-US" sz="1400" dirty="0"/>
              <a:t>of </a:t>
            </a:r>
            <a:r>
              <a:rPr lang="en-US" sz="1400" dirty="0" smtClean="0"/>
              <a:t>violence that involved </a:t>
            </a:r>
            <a:r>
              <a:rPr lang="en-US" sz="1400" dirty="0"/>
              <a:t>several actors were automatically classified as "other" </a:t>
            </a:r>
            <a:r>
              <a:rPr lang="en-US" sz="1400" dirty="0" smtClean="0"/>
              <a:t>to make </a:t>
            </a:r>
            <a:r>
              <a:rPr lang="en-US" sz="1400" dirty="0"/>
              <a:t>the amount </a:t>
            </a:r>
            <a:r>
              <a:rPr lang="en-US" sz="1400" dirty="0" smtClean="0"/>
              <a:t>to be equal </a:t>
            </a:r>
            <a:r>
              <a:rPr lang="en-US" sz="1400" dirty="0"/>
              <a:t>to 100</a:t>
            </a:r>
            <a:r>
              <a:rPr lang="en-US" sz="1400" dirty="0" smtClean="0"/>
              <a:t>%</a:t>
            </a:r>
            <a:r>
              <a:rPr lang="ru-RU" sz="1400" dirty="0" smtClean="0"/>
              <a:t>.</a:t>
            </a:r>
            <a:endParaRPr lang="uk-UA" dirty="0"/>
          </a:p>
        </p:txBody>
      </p:sp>
      <p:sp>
        <p:nvSpPr>
          <p:cNvPr id="12" name="TextBox 1"/>
          <p:cNvSpPr txBox="1"/>
          <p:nvPr/>
        </p:nvSpPr>
        <p:spPr>
          <a:xfrm>
            <a:off x="37364" y="5300071"/>
            <a:ext cx="1944228" cy="50406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b="1" dirty="0" smtClean="0"/>
              <a:t>August and</a:t>
            </a:r>
            <a:r>
              <a:rPr lang="uk-UA" sz="1800" b="1" dirty="0" smtClean="0"/>
              <a:t> </a:t>
            </a:r>
            <a:r>
              <a:rPr lang="en-GB" sz="1800" b="1" dirty="0" smtClean="0"/>
              <a:t>September</a:t>
            </a:r>
            <a:r>
              <a:rPr lang="uk-UA" sz="1800" b="1" dirty="0" smtClean="0"/>
              <a:t> 2014</a:t>
            </a:r>
          </a:p>
        </p:txBody>
      </p:sp>
      <p:sp>
        <p:nvSpPr>
          <p:cNvPr id="13" name="TextBox 1"/>
          <p:cNvSpPr txBox="1"/>
          <p:nvPr/>
        </p:nvSpPr>
        <p:spPr>
          <a:xfrm>
            <a:off x="2627784" y="3530044"/>
            <a:ext cx="1944227" cy="50406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uk-UA" sz="1800" b="1" dirty="0" smtClean="0"/>
              <a:t>2013 </a:t>
            </a:r>
            <a:endParaRPr lang="en-US" sz="1800" b="1" dirty="0" smtClean="0"/>
          </a:p>
          <a:p>
            <a:r>
              <a:rPr lang="uk-UA" sz="1800" b="1" dirty="0" smtClean="0"/>
              <a:t>(</a:t>
            </a:r>
            <a:r>
              <a:rPr lang="en-US" sz="1800" b="1" dirty="0" smtClean="0"/>
              <a:t>before </a:t>
            </a:r>
            <a:r>
              <a:rPr lang="uk-UA" sz="1800" b="1" dirty="0" smtClean="0"/>
              <a:t>20.11)</a:t>
            </a:r>
            <a:endParaRPr lang="uk-UA" sz="1800" b="1" dirty="0"/>
          </a:p>
        </p:txBody>
      </p:sp>
      <p:sp>
        <p:nvSpPr>
          <p:cNvPr id="14" name="TextBox 1"/>
          <p:cNvSpPr txBox="1"/>
          <p:nvPr/>
        </p:nvSpPr>
        <p:spPr>
          <a:xfrm>
            <a:off x="4788018" y="5573796"/>
            <a:ext cx="1080118" cy="50406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t>Maidan</a:t>
            </a:r>
            <a:endParaRPr lang="uk-UA" sz="1800" b="1" dirty="0" smtClean="0"/>
          </a:p>
        </p:txBody>
      </p:sp>
      <p:sp>
        <p:nvSpPr>
          <p:cNvPr id="15" name="Прямая со стрелкой 14"/>
          <p:cNvSpPr/>
          <p:nvPr/>
        </p:nvSpPr>
        <p:spPr>
          <a:xfrm flipH="1" flipV="1">
            <a:off x="4572011" y="5115619"/>
            <a:ext cx="432014" cy="504013"/>
          </a:xfrm>
          <a:prstGeom prst="straightConnector1">
            <a:avLst/>
          </a:prstGeom>
          <a:ln>
            <a:tailEnd type="arrow"/>
          </a:ln>
        </p:spPr>
        <p:style>
          <a:lnRef idx="2">
            <a:schemeClr val="dk1"/>
          </a:lnRef>
          <a:fillRef idx="0">
            <a:schemeClr val="dk1"/>
          </a:fillRef>
          <a:effectRef idx="1">
            <a:schemeClr val="dk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uk-U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7" name="Рисунок 16"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2800" b="1" dirty="0" smtClean="0"/>
              <a:t>Summary</a:t>
            </a:r>
            <a:endParaRPr lang="uk-UA" sz="2800" b="1" dirty="0"/>
          </a:p>
        </p:txBody>
      </p:sp>
      <p:sp>
        <p:nvSpPr>
          <p:cNvPr id="3" name="Содержимое 2"/>
          <p:cNvSpPr>
            <a:spLocks noGrp="1"/>
          </p:cNvSpPr>
          <p:nvPr>
            <p:ph idx="1"/>
          </p:nvPr>
        </p:nvSpPr>
        <p:spPr>
          <a:xfrm>
            <a:off x="457200" y="1600200"/>
            <a:ext cx="8229600" cy="5121275"/>
          </a:xfrm>
        </p:spPr>
        <p:txBody>
          <a:bodyPr>
            <a:noAutofit/>
          </a:bodyPr>
          <a:lstStyle/>
          <a:p>
            <a:pPr indent="0" algn="just">
              <a:buNone/>
            </a:pPr>
            <a:r>
              <a:rPr lang="en-US" sz="1700" dirty="0"/>
              <a:t>The report presents the </a:t>
            </a:r>
            <a:r>
              <a:rPr lang="en-US" sz="1700" u="sng" dirty="0">
                <a:solidFill>
                  <a:srgbClr val="0070C0"/>
                </a:solidFill>
              </a:rPr>
              <a:t>systematic </a:t>
            </a:r>
            <a:r>
              <a:rPr lang="en-US" sz="1700" u="sng" dirty="0" smtClean="0">
                <a:solidFill>
                  <a:srgbClr val="0070C0"/>
                </a:solidFill>
              </a:rPr>
              <a:t>research of protests, repressions </a:t>
            </a:r>
            <a:r>
              <a:rPr lang="en-US" sz="1700" u="sng" dirty="0">
                <a:solidFill>
                  <a:srgbClr val="0070C0"/>
                </a:solidFill>
              </a:rPr>
              <a:t>and </a:t>
            </a:r>
            <a:r>
              <a:rPr lang="en-US" sz="1700" u="sng" dirty="0" smtClean="0">
                <a:solidFill>
                  <a:srgbClr val="0070C0"/>
                </a:solidFill>
              </a:rPr>
              <a:t>concessions of protesters in </a:t>
            </a:r>
            <a:r>
              <a:rPr lang="en-US" sz="1700" u="sng" dirty="0">
                <a:solidFill>
                  <a:srgbClr val="0070C0"/>
                </a:solidFill>
              </a:rPr>
              <a:t>Ukraine</a:t>
            </a:r>
            <a:r>
              <a:rPr lang="en-US" sz="1700" dirty="0"/>
              <a:t> in August and September </a:t>
            </a:r>
            <a:r>
              <a:rPr lang="en-US" sz="1700" dirty="0" smtClean="0"/>
              <a:t>2014, focusing </a:t>
            </a:r>
            <a:r>
              <a:rPr lang="en-US" sz="1700" dirty="0"/>
              <a:t>on violence against civilians in </a:t>
            </a:r>
            <a:r>
              <a:rPr lang="en-US" sz="1700" dirty="0" smtClean="0"/>
              <a:t>Donbass </a:t>
            </a:r>
            <a:r>
              <a:rPr lang="en-US" sz="1700" dirty="0"/>
              <a:t>and </a:t>
            </a:r>
            <a:r>
              <a:rPr lang="en-US" sz="1700" dirty="0" smtClean="0"/>
              <a:t>repressions </a:t>
            </a:r>
            <a:r>
              <a:rPr lang="en-US" sz="1700" dirty="0"/>
              <a:t>of the protests across Ukraine. </a:t>
            </a:r>
            <a:r>
              <a:rPr lang="en-US" sz="1700" dirty="0" smtClean="0"/>
              <a:t>After the shelling, the main threats for the civilians of </a:t>
            </a:r>
            <a:r>
              <a:rPr lang="en-US" sz="1700" dirty="0" err="1" smtClean="0"/>
              <a:t>Donbass</a:t>
            </a:r>
            <a:r>
              <a:rPr lang="en-US" sz="1700" dirty="0" smtClean="0"/>
              <a:t> were robbery, arrests and kidnapping. In spite of the armistice, the total amount of the cases of violence in September did not decrease compared to August. Often, the victims were civilians as well as the representatives of private companies, local authorities, state-owned enterprises and educational institutions. At the same time, the relative level of violence across Ukraine during the protests and the actions of repression against protests was extremely high and even exceeded the level of violence and repressions in the times of </a:t>
            </a:r>
            <a:r>
              <a:rPr lang="en-US" sz="1700" dirty="0" err="1" smtClean="0"/>
              <a:t>Maidan</a:t>
            </a:r>
            <a:r>
              <a:rPr lang="en-US" sz="1700" dirty="0" smtClean="0"/>
              <a:t>. Three quarters of all repression actions were reported in the Eastern and Southern regions of Ukraine; often it was against the demonstrations against the government or against support for the federalization/separation from Ukraine. Arrests, detentions, criminal and legal cases were the most common forms of repressions during last months. Compared to the times of </a:t>
            </a:r>
            <a:r>
              <a:rPr lang="en-US" sz="1700" dirty="0" err="1" smtClean="0"/>
              <a:t>Yanukovych’s</a:t>
            </a:r>
            <a:r>
              <a:rPr lang="en-US" sz="1700" dirty="0" smtClean="0"/>
              <a:t> reign the law enforcement bodies were less engaged in physical confrontation with the protesters and intervened less frequently in the actions of protest, even though they did not stop the violence against the protesters by their opponents either.</a:t>
            </a:r>
          </a:p>
        </p:txBody>
      </p:sp>
      <p:sp>
        <p:nvSpPr>
          <p:cNvPr id="4" name="Номер слайда 3"/>
          <p:cNvSpPr>
            <a:spLocks noGrp="1"/>
          </p:cNvSpPr>
          <p:nvPr>
            <p:ph type="sldNum" sz="quarter" idx="12"/>
          </p:nvPr>
        </p:nvSpPr>
        <p:spPr/>
        <p:txBody>
          <a:bodyPr/>
          <a:lstStyle/>
          <a:p>
            <a:fld id="{CA93C185-B7C5-4DCA-B2A8-0480B91F7B83}" type="slidenum">
              <a:rPr lang="uk-UA" smtClean="0"/>
              <a:pPr/>
              <a:t>2</a:t>
            </a:fld>
            <a:endParaRPr lang="uk-UA"/>
          </a:p>
        </p:txBody>
      </p:sp>
      <p:pic>
        <p:nvPicPr>
          <p:cNvPr id="7" name="Рисунок 6"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Диаграмма 15"/>
          <p:cNvGraphicFramePr>
            <a:graphicFrameLocks/>
          </p:cNvGraphicFramePr>
          <p:nvPr>
            <p:extLst>
              <p:ext uri="{D42A27DB-BD31-4B8C-83A1-F6EECF244321}">
                <p14:modId xmlns="" xmlns:p14="http://schemas.microsoft.com/office/powerpoint/2010/main" val="2824585535"/>
              </p:ext>
            </p:extLst>
          </p:nvPr>
        </p:nvGraphicFramePr>
        <p:xfrm>
          <a:off x="179512" y="1482725"/>
          <a:ext cx="8784975" cy="4826596"/>
        </p:xfrm>
        <a:graphic>
          <a:graphicData uri="http://schemas.openxmlformats.org/drawingml/2006/chart">
            <c:chart xmlns:c="http://schemas.openxmlformats.org/drawingml/2006/chart" xmlns:r="http://schemas.openxmlformats.org/officeDocument/2006/relationships" r:id="rId2"/>
          </a:graphicData>
        </a:graphic>
      </p:graphicFrame>
      <p:sp>
        <p:nvSpPr>
          <p:cNvPr id="2" name="Заголовок 1"/>
          <p:cNvSpPr>
            <a:spLocks noGrp="1"/>
          </p:cNvSpPr>
          <p:nvPr>
            <p:ph type="title"/>
          </p:nvPr>
        </p:nvSpPr>
        <p:spPr>
          <a:xfrm>
            <a:off x="2051720" y="274638"/>
            <a:ext cx="6768752" cy="1143000"/>
          </a:xfrm>
        </p:spPr>
        <p:txBody>
          <a:bodyPr>
            <a:noAutofit/>
          </a:bodyPr>
          <a:lstStyle/>
          <a:p>
            <a:pPr algn="r"/>
            <a:r>
              <a:rPr lang="en-US" sz="2800" b="1" dirty="0" smtClean="0"/>
              <a:t>Who performed o</a:t>
            </a:r>
            <a:r>
              <a:rPr lang="en-GB" sz="2800" b="1" dirty="0" err="1" smtClean="0"/>
              <a:t>ther</a:t>
            </a:r>
            <a:r>
              <a:rPr lang="en-GB" sz="2800" b="1" dirty="0" smtClean="0"/>
              <a:t> repressions</a:t>
            </a:r>
            <a:r>
              <a:rPr lang="uk-UA" sz="2800" b="1" dirty="0" smtClean="0"/>
              <a:t>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20</a:t>
            </a:fld>
            <a:endParaRPr lang="uk-UA" dirty="0"/>
          </a:p>
        </p:txBody>
      </p:sp>
      <p:sp>
        <p:nvSpPr>
          <p:cNvPr id="10" name="TextBox 1"/>
          <p:cNvSpPr txBox="1"/>
          <p:nvPr/>
        </p:nvSpPr>
        <p:spPr>
          <a:xfrm>
            <a:off x="2411760" y="3284984"/>
            <a:ext cx="1944216"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uk-UA" sz="1800" b="1" dirty="0" smtClean="0"/>
              <a:t>2013 </a:t>
            </a:r>
            <a:endParaRPr lang="en-US" sz="1800" b="1" dirty="0" smtClean="0"/>
          </a:p>
          <a:p>
            <a:r>
              <a:rPr lang="uk-UA" sz="1800" b="1" dirty="0" smtClean="0"/>
              <a:t>(</a:t>
            </a:r>
            <a:r>
              <a:rPr lang="en-US" sz="1800" b="1" dirty="0" smtClean="0"/>
              <a:t>before</a:t>
            </a:r>
            <a:r>
              <a:rPr lang="uk-UA" sz="1800" b="1" dirty="0" smtClean="0"/>
              <a:t> 20.11)</a:t>
            </a:r>
            <a:endParaRPr lang="uk-UA" sz="1800" b="1" dirty="0"/>
          </a:p>
        </p:txBody>
      </p:sp>
      <p:sp>
        <p:nvSpPr>
          <p:cNvPr id="11" name="TextBox 1"/>
          <p:cNvSpPr txBox="1"/>
          <p:nvPr/>
        </p:nvSpPr>
        <p:spPr>
          <a:xfrm>
            <a:off x="5076056" y="5373216"/>
            <a:ext cx="1080120"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t>Maidan</a:t>
            </a:r>
            <a:endParaRPr lang="uk-UA" sz="1800" b="1" dirty="0" smtClean="0"/>
          </a:p>
        </p:txBody>
      </p:sp>
      <p:sp>
        <p:nvSpPr>
          <p:cNvPr id="12" name="TextBox 1"/>
          <p:cNvSpPr txBox="1"/>
          <p:nvPr/>
        </p:nvSpPr>
        <p:spPr>
          <a:xfrm>
            <a:off x="827584" y="5661248"/>
            <a:ext cx="1944216"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b="1" dirty="0" smtClean="0"/>
              <a:t>August and</a:t>
            </a:r>
            <a:r>
              <a:rPr lang="uk-UA" sz="1800" b="1" dirty="0" smtClean="0"/>
              <a:t> </a:t>
            </a:r>
            <a:r>
              <a:rPr lang="en-GB" sz="1800" b="1" dirty="0" smtClean="0"/>
              <a:t>September</a:t>
            </a:r>
            <a:r>
              <a:rPr lang="uk-UA" sz="1800" b="1" dirty="0" smtClean="0"/>
              <a:t> 2014</a:t>
            </a:r>
          </a:p>
        </p:txBody>
      </p:sp>
      <p:sp>
        <p:nvSpPr>
          <p:cNvPr id="13" name="Прямая со стрелкой 12"/>
          <p:cNvSpPr/>
          <p:nvPr/>
        </p:nvSpPr>
        <p:spPr>
          <a:xfrm flipH="1" flipV="1">
            <a:off x="4716016" y="4941168"/>
            <a:ext cx="432048"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uk-U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TextBox 16"/>
          <p:cNvSpPr txBox="1"/>
          <p:nvPr/>
        </p:nvSpPr>
        <p:spPr>
          <a:xfrm>
            <a:off x="467544" y="6309321"/>
            <a:ext cx="7272808" cy="523220"/>
          </a:xfrm>
          <a:prstGeom prst="rect">
            <a:avLst/>
          </a:prstGeom>
          <a:noFill/>
        </p:spPr>
        <p:txBody>
          <a:bodyPr wrap="square" rtlCol="0">
            <a:spAutoFit/>
          </a:bodyPr>
          <a:lstStyle/>
          <a:p>
            <a:r>
              <a:rPr lang="uk-UA" sz="1400" dirty="0" smtClean="0"/>
              <a:t>* </a:t>
            </a:r>
            <a:r>
              <a:rPr lang="en-US" sz="1400" dirty="0"/>
              <a:t>All </a:t>
            </a:r>
            <a:r>
              <a:rPr lang="en-US" sz="1400" dirty="0" smtClean="0"/>
              <a:t>cases </a:t>
            </a:r>
            <a:r>
              <a:rPr lang="en-US" sz="1400" dirty="0"/>
              <a:t>of </a:t>
            </a:r>
            <a:r>
              <a:rPr lang="en-US" sz="1400" dirty="0" smtClean="0"/>
              <a:t>violence that involved </a:t>
            </a:r>
            <a:r>
              <a:rPr lang="en-US" sz="1400" dirty="0"/>
              <a:t>several actors were automatically classified as "other" </a:t>
            </a:r>
            <a:r>
              <a:rPr lang="en-US" sz="1400" dirty="0" smtClean="0"/>
              <a:t>to make </a:t>
            </a:r>
            <a:r>
              <a:rPr lang="en-US" sz="1400" dirty="0"/>
              <a:t>the amount </a:t>
            </a:r>
            <a:r>
              <a:rPr lang="en-US" sz="1400" dirty="0" smtClean="0"/>
              <a:t>to be equal </a:t>
            </a:r>
            <a:r>
              <a:rPr lang="en-US" sz="1400" dirty="0"/>
              <a:t>to 100</a:t>
            </a:r>
            <a:r>
              <a:rPr lang="en-US" sz="1400" dirty="0" smtClean="0"/>
              <a:t>%</a:t>
            </a:r>
            <a:r>
              <a:rPr lang="ru-RU" sz="1400" dirty="0" smtClean="0"/>
              <a:t>.</a:t>
            </a:r>
            <a:endParaRPr lang="uk-UA" dirty="0"/>
          </a:p>
        </p:txBody>
      </p:sp>
      <p:pic>
        <p:nvPicPr>
          <p:cNvPr id="14" name="Рисунок 13"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GB" sz="2800" b="1" dirty="0" smtClean="0"/>
              <a:t>Negative reactions</a:t>
            </a:r>
            <a:r>
              <a:rPr lang="uk-UA" sz="2800" b="1" dirty="0" smtClean="0"/>
              <a:t> </a:t>
            </a:r>
            <a:r>
              <a:rPr lang="en-US" sz="2800" b="1" dirty="0" smtClean="0"/>
              <a:t>in the regions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21</a:t>
            </a:fld>
            <a:endParaRPr lang="uk-UA" dirty="0"/>
          </a:p>
        </p:txBody>
      </p:sp>
      <p:graphicFrame>
        <p:nvGraphicFramePr>
          <p:cNvPr id="9" name="Таблица 8"/>
          <p:cNvGraphicFramePr>
            <a:graphicFrameLocks noGrp="1"/>
          </p:cNvGraphicFramePr>
          <p:nvPr>
            <p:extLst>
              <p:ext uri="{D42A27DB-BD31-4B8C-83A1-F6EECF244321}">
                <p14:modId xmlns="" xmlns:p14="http://schemas.microsoft.com/office/powerpoint/2010/main" val="3558257853"/>
              </p:ext>
            </p:extLst>
          </p:nvPr>
        </p:nvGraphicFramePr>
        <p:xfrm>
          <a:off x="179512" y="1268761"/>
          <a:ext cx="8784980" cy="4968549"/>
        </p:xfrm>
        <a:graphic>
          <a:graphicData uri="http://schemas.openxmlformats.org/drawingml/2006/table">
            <a:tbl>
              <a:tblPr firstRow="1" firstCol="1" lastRow="1" bandCol="1">
                <a:tableStyleId>{5FD0F851-EC5A-4D38-B0AD-8093EC10F338}</a:tableStyleId>
              </a:tblPr>
              <a:tblGrid>
                <a:gridCol w="878498"/>
                <a:gridCol w="878498"/>
                <a:gridCol w="878498"/>
                <a:gridCol w="951706"/>
                <a:gridCol w="805290"/>
                <a:gridCol w="878498"/>
                <a:gridCol w="951706"/>
                <a:gridCol w="805290"/>
                <a:gridCol w="748880"/>
                <a:gridCol w="1008116"/>
              </a:tblGrid>
              <a:tr h="645732">
                <a:tc>
                  <a:txBody>
                    <a:bodyPr/>
                    <a:lstStyle/>
                    <a:p>
                      <a:pPr algn="ctr" fontAlgn="b"/>
                      <a:endParaRPr lang="uk-UA" sz="1600" b="0" i="0" u="none" strike="noStrike" dirty="0">
                        <a:latin typeface="+mj-lt"/>
                      </a:endParaRPr>
                    </a:p>
                  </a:txBody>
                  <a:tcPr marL="0" marR="0" marT="0" marB="0" anchor="ctr"/>
                </a:tc>
                <a:tc gridSpan="3">
                  <a:txBody>
                    <a:bodyPr/>
                    <a:lstStyle/>
                    <a:p>
                      <a:pPr algn="ctr" fontAlgn="b"/>
                      <a:r>
                        <a:rPr lang="en-GB" sz="1600" u="none" strike="noStrike" dirty="0" smtClean="0">
                          <a:latin typeface="+mj-lt"/>
                        </a:rPr>
                        <a:t>Negative reactions</a:t>
                      </a:r>
                      <a:endParaRPr lang="uk-UA"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c gridSpan="3">
                  <a:txBody>
                    <a:bodyPr/>
                    <a:lstStyle/>
                    <a:p>
                      <a:pPr algn="ctr" fontAlgn="b"/>
                      <a:r>
                        <a:rPr lang="en-US" sz="1600" u="none" strike="noStrike" dirty="0" smtClean="0">
                          <a:latin typeface="+mj-lt"/>
                        </a:rPr>
                        <a:t>Protests</a:t>
                      </a:r>
                      <a:endParaRPr lang="uk-UA"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c gridSpan="3">
                  <a:txBody>
                    <a:bodyPr/>
                    <a:lstStyle/>
                    <a:p>
                      <a:pPr algn="ctr" fontAlgn="b"/>
                      <a:r>
                        <a:rPr lang="en-GB" sz="1600" u="none" strike="noStrike" dirty="0" smtClean="0">
                          <a:latin typeface="+mj-lt"/>
                        </a:rPr>
                        <a:t>Negative reactions</a:t>
                      </a:r>
                      <a:r>
                        <a:rPr lang="ru-RU" sz="1600" u="none" strike="noStrike" dirty="0" smtClean="0">
                          <a:latin typeface="+mj-lt"/>
                        </a:rPr>
                        <a:t> </a:t>
                      </a:r>
                      <a:endParaRPr lang="en-US" sz="1600" u="none" strike="noStrike" dirty="0" smtClean="0">
                        <a:latin typeface="+mj-lt"/>
                      </a:endParaRPr>
                    </a:p>
                    <a:p>
                      <a:pPr algn="ctr" fontAlgn="b"/>
                      <a:r>
                        <a:rPr lang="en-US" sz="1600" u="none" strike="noStrike" dirty="0" smtClean="0">
                          <a:latin typeface="+mj-lt"/>
                        </a:rPr>
                        <a:t>p</a:t>
                      </a:r>
                      <a:r>
                        <a:rPr lang="en-GB" sz="1600" u="none" strike="noStrike" dirty="0" err="1" smtClean="0">
                          <a:latin typeface="+mj-lt"/>
                        </a:rPr>
                        <a:t>er</a:t>
                      </a:r>
                      <a:r>
                        <a:rPr lang="en-GB" sz="1600" u="none" strike="noStrike" dirty="0" smtClean="0">
                          <a:latin typeface="+mj-lt"/>
                        </a:rPr>
                        <a:t> 100 protests</a:t>
                      </a:r>
                      <a:endParaRPr lang="ru-RU"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r>
              <a:tr h="1291464">
                <a:tc>
                  <a:txBody>
                    <a:bodyPr/>
                    <a:lstStyle/>
                    <a:p>
                      <a:pPr algn="ctr" fontAlgn="b"/>
                      <a:endParaRPr lang="uk-UA" sz="1600" b="0" i="0" u="none" strike="noStrike">
                        <a:latin typeface="+mj-lt"/>
                      </a:endParaRPr>
                    </a:p>
                  </a:txBody>
                  <a:tcPr marL="0" marR="0" marT="0" marB="0" anchor="ctr"/>
                </a:tc>
                <a:tc>
                  <a:txBody>
                    <a:bodyPr/>
                    <a:lstStyle/>
                    <a:p>
                      <a:pPr algn="ctr" fontAlgn="b"/>
                      <a:r>
                        <a:rPr lang="uk-UA" sz="1600" b="1" u="none" strike="noStrike" dirty="0">
                          <a:latin typeface="+mj-lt"/>
                        </a:rPr>
                        <a:t>2013 </a:t>
                      </a:r>
                      <a:r>
                        <a:rPr lang="uk-UA" sz="1600" b="1" u="none" strike="noStrike" dirty="0" smtClean="0">
                          <a:latin typeface="+mj-lt"/>
                        </a:rPr>
                        <a:t>(</a:t>
                      </a:r>
                      <a:r>
                        <a:rPr lang="en-US" sz="1600" b="1" u="none" strike="noStrike" dirty="0" smtClean="0">
                          <a:latin typeface="+mj-lt"/>
                        </a:rPr>
                        <a:t>before </a:t>
                      </a:r>
                      <a:r>
                        <a:rPr lang="uk-UA" sz="1600" b="1" u="none" strike="noStrike" dirty="0" smtClean="0">
                          <a:latin typeface="+mj-lt"/>
                        </a:rPr>
                        <a:t>20.11</a:t>
                      </a:r>
                      <a:r>
                        <a:rPr lang="uk-UA" sz="1600" b="1" u="none" strike="noStrike" dirty="0">
                          <a:latin typeface="+mj-lt"/>
                        </a:rPr>
                        <a:t>)</a:t>
                      </a:r>
                      <a:endParaRPr lang="uk-UA" sz="1600" b="1" i="0" u="none" strike="noStrike" dirty="0">
                        <a:latin typeface="+mj-lt"/>
                      </a:endParaRPr>
                    </a:p>
                  </a:txBody>
                  <a:tcPr marL="0" marR="0" marT="0" marB="0" anchor="ctr"/>
                </a:tc>
                <a:tc>
                  <a:txBody>
                    <a:bodyPr/>
                    <a:lstStyle/>
                    <a:p>
                      <a:pPr algn="ctr" fontAlgn="b"/>
                      <a:r>
                        <a:rPr lang="en-US" sz="1600" b="1" u="none" strike="noStrike" dirty="0" smtClean="0">
                          <a:latin typeface="+mj-lt"/>
                        </a:rPr>
                        <a:t>Maidan</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August and</a:t>
                      </a:r>
                      <a:r>
                        <a:rPr lang="uk-UA" sz="1600" b="1" u="none" strike="noStrike" dirty="0" smtClean="0">
                          <a:latin typeface="+mj-lt"/>
                        </a:rPr>
                        <a:t> </a:t>
                      </a:r>
                      <a:r>
                        <a:rPr lang="en-GB" sz="1600" b="1" u="none" strike="noStrike" dirty="0" smtClean="0">
                          <a:latin typeface="+mj-lt"/>
                        </a:rPr>
                        <a:t>September</a:t>
                      </a:r>
                      <a:r>
                        <a:rPr lang="uk-UA" sz="1600" b="1" u="none" strike="noStrike" dirty="0" smtClean="0">
                          <a:latin typeface="+mj-lt"/>
                        </a:rPr>
                        <a:t> </a:t>
                      </a:r>
                      <a:r>
                        <a:rPr lang="uk-UA" sz="1600" b="1" u="none" strike="noStrike" dirty="0">
                          <a:latin typeface="+mj-lt"/>
                        </a:rPr>
                        <a:t>2014</a:t>
                      </a:r>
                      <a:endParaRPr lang="uk-UA" sz="1600" b="1" i="0" u="none" strike="noStrike" dirty="0">
                        <a:latin typeface="+mj-lt"/>
                      </a:endParaRPr>
                    </a:p>
                  </a:txBody>
                  <a:tcPr marL="0" marR="0" marT="0" marB="0" anchor="ctr"/>
                </a:tc>
                <a:tc>
                  <a:txBody>
                    <a:bodyPr/>
                    <a:lstStyle/>
                    <a:p>
                      <a:pPr algn="ctr" fontAlgn="b"/>
                      <a:r>
                        <a:rPr lang="uk-UA" sz="1600" b="1" u="none" strike="noStrike" dirty="0">
                          <a:latin typeface="+mj-lt"/>
                        </a:rPr>
                        <a:t>2013 </a:t>
                      </a:r>
                      <a:r>
                        <a:rPr lang="uk-UA" sz="1600" b="1" u="none" strike="noStrike" dirty="0" smtClean="0">
                          <a:latin typeface="+mj-lt"/>
                        </a:rPr>
                        <a:t>(</a:t>
                      </a:r>
                      <a:r>
                        <a:rPr lang="en-US" sz="1600" b="1" u="none" strike="noStrike" dirty="0" smtClean="0">
                          <a:latin typeface="+mj-lt"/>
                        </a:rPr>
                        <a:t>before</a:t>
                      </a:r>
                      <a:r>
                        <a:rPr lang="uk-UA" sz="1600" b="1" u="none" strike="noStrike" dirty="0" smtClean="0">
                          <a:latin typeface="+mj-lt"/>
                        </a:rPr>
                        <a:t> </a:t>
                      </a:r>
                      <a:r>
                        <a:rPr lang="uk-UA" sz="1600" b="1" u="none" strike="noStrike" dirty="0">
                          <a:latin typeface="+mj-lt"/>
                        </a:rPr>
                        <a:t>20.11)</a:t>
                      </a:r>
                      <a:endParaRPr lang="uk-UA" sz="1600" b="1" i="0" u="none" strike="noStrike" dirty="0">
                        <a:latin typeface="+mj-lt"/>
                      </a:endParaRPr>
                    </a:p>
                  </a:txBody>
                  <a:tcPr marL="0" marR="0" marT="0" marB="0" anchor="ctr"/>
                </a:tc>
                <a:tc>
                  <a:txBody>
                    <a:bodyPr/>
                    <a:lstStyle/>
                    <a:p>
                      <a:pPr algn="ctr" fontAlgn="b"/>
                      <a:r>
                        <a:rPr lang="en-US" sz="1600" b="1" u="none" strike="noStrike" dirty="0" smtClean="0">
                          <a:latin typeface="+mj-lt"/>
                        </a:rPr>
                        <a:t>Maidan</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August and</a:t>
                      </a:r>
                      <a:r>
                        <a:rPr lang="uk-UA" sz="1600" b="1" u="none" strike="noStrike" dirty="0" smtClean="0">
                          <a:latin typeface="+mj-lt"/>
                        </a:rPr>
                        <a:t> </a:t>
                      </a:r>
                      <a:r>
                        <a:rPr lang="en-GB" sz="1600" b="1" u="none" strike="noStrike" dirty="0" smtClean="0">
                          <a:latin typeface="+mj-lt"/>
                        </a:rPr>
                        <a:t>September</a:t>
                      </a:r>
                      <a:r>
                        <a:rPr lang="uk-UA" sz="1600" b="1" u="none" strike="noStrike" dirty="0" smtClean="0">
                          <a:latin typeface="+mj-lt"/>
                        </a:rPr>
                        <a:t> </a:t>
                      </a:r>
                      <a:r>
                        <a:rPr lang="uk-UA" sz="1600" b="1" u="none" strike="noStrike" dirty="0">
                          <a:latin typeface="+mj-lt"/>
                        </a:rPr>
                        <a:t>2014</a:t>
                      </a:r>
                      <a:endParaRPr lang="uk-UA" sz="1600" b="1" i="0" u="none" strike="noStrike" dirty="0">
                        <a:latin typeface="+mj-lt"/>
                      </a:endParaRPr>
                    </a:p>
                  </a:txBody>
                  <a:tcPr marL="0" marR="0" marT="0" marB="0" anchor="ctr"/>
                </a:tc>
                <a:tc>
                  <a:txBody>
                    <a:bodyPr/>
                    <a:lstStyle/>
                    <a:p>
                      <a:pPr algn="ctr" fontAlgn="b"/>
                      <a:r>
                        <a:rPr lang="uk-UA" sz="1600" b="1" u="none" strike="noStrike" dirty="0">
                          <a:latin typeface="+mj-lt"/>
                        </a:rPr>
                        <a:t>2013 </a:t>
                      </a:r>
                      <a:r>
                        <a:rPr lang="uk-UA" sz="1600" b="1" u="none" strike="noStrike" dirty="0" smtClean="0">
                          <a:latin typeface="+mj-lt"/>
                        </a:rPr>
                        <a:t>(</a:t>
                      </a:r>
                      <a:r>
                        <a:rPr lang="en-US" sz="1600" b="1" u="none" strike="noStrike" dirty="0" smtClean="0">
                          <a:latin typeface="+mj-lt"/>
                        </a:rPr>
                        <a:t>before </a:t>
                      </a:r>
                      <a:r>
                        <a:rPr lang="uk-UA" sz="1600" b="1" u="none" strike="noStrike" dirty="0" smtClean="0">
                          <a:latin typeface="+mj-lt"/>
                        </a:rPr>
                        <a:t>20.11</a:t>
                      </a:r>
                      <a:r>
                        <a:rPr lang="uk-UA" sz="1600" b="1" u="none" strike="noStrike" dirty="0">
                          <a:latin typeface="+mj-lt"/>
                        </a:rPr>
                        <a:t>)</a:t>
                      </a:r>
                      <a:endParaRPr lang="uk-UA" sz="1600" b="1" i="0" u="none" strike="noStrike" dirty="0">
                        <a:latin typeface="+mj-lt"/>
                      </a:endParaRPr>
                    </a:p>
                  </a:txBody>
                  <a:tcPr marL="0" marR="0" marT="0" marB="0" anchor="ctr"/>
                </a:tc>
                <a:tc>
                  <a:txBody>
                    <a:bodyPr/>
                    <a:lstStyle/>
                    <a:p>
                      <a:pPr algn="ctr" fontAlgn="b"/>
                      <a:r>
                        <a:rPr lang="en-US" sz="1600" b="1" u="none" strike="noStrike" dirty="0" smtClean="0">
                          <a:latin typeface="+mj-lt"/>
                        </a:rPr>
                        <a:t>Maidan</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August and</a:t>
                      </a:r>
                      <a:r>
                        <a:rPr lang="uk-UA" sz="1600" b="1" u="none" strike="noStrike" dirty="0" smtClean="0">
                          <a:latin typeface="+mj-lt"/>
                        </a:rPr>
                        <a:t> </a:t>
                      </a:r>
                      <a:r>
                        <a:rPr lang="en-GB" sz="1600" b="1" u="none" strike="noStrike" dirty="0" smtClean="0">
                          <a:latin typeface="+mj-lt"/>
                        </a:rPr>
                        <a:t>September</a:t>
                      </a:r>
                      <a:r>
                        <a:rPr lang="uk-UA" sz="1600" b="1" u="none" strike="noStrike" dirty="0" smtClean="0">
                          <a:latin typeface="+mj-lt"/>
                        </a:rPr>
                        <a:t> </a:t>
                      </a:r>
                      <a:r>
                        <a:rPr lang="uk-UA" sz="1600" b="1" u="none" strike="noStrike" dirty="0">
                          <a:latin typeface="+mj-lt"/>
                        </a:rPr>
                        <a:t>2014</a:t>
                      </a:r>
                      <a:endParaRPr lang="uk-UA" sz="1600" b="1" i="0" u="none" strike="noStrike" dirty="0">
                        <a:latin typeface="+mj-lt"/>
                      </a:endParaRPr>
                    </a:p>
                  </a:txBody>
                  <a:tcPr marL="0" marR="0" marT="0" marB="0" anchor="ctr"/>
                </a:tc>
              </a:tr>
              <a:tr h="340803">
                <a:tc>
                  <a:txBody>
                    <a:bodyPr/>
                    <a:lstStyle/>
                    <a:p>
                      <a:pPr algn="ctr" fontAlgn="b"/>
                      <a:r>
                        <a:rPr lang="en-GB" sz="1600" u="none" strike="noStrike" dirty="0" err="1" smtClean="0">
                          <a:latin typeface="+mj-lt"/>
                        </a:rPr>
                        <a:t>Center</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101</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294</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49</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637</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 </a:t>
                      </a:r>
                      <a:r>
                        <a:rPr lang="uk-UA" sz="1600" u="none" strike="noStrike" dirty="0">
                          <a:latin typeface="+mj-lt"/>
                        </a:rPr>
                        <a:t>1 </a:t>
                      </a:r>
                      <a:r>
                        <a:rPr lang="uk-UA" sz="1600" u="none" strike="noStrike" dirty="0" smtClean="0">
                          <a:latin typeface="+mj-lt"/>
                        </a:rPr>
                        <a:t>037</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311</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16</a:t>
                      </a:r>
                      <a:endParaRPr lang="uk-UA" sz="1600" b="0" i="0" u="none" strike="noStrike">
                        <a:latin typeface="+mj-lt"/>
                      </a:endParaRPr>
                    </a:p>
                  </a:txBody>
                  <a:tcPr marL="0" marR="0" marT="0" marB="0" anchor="ctr"/>
                </a:tc>
                <a:tc>
                  <a:txBody>
                    <a:bodyPr/>
                    <a:lstStyle/>
                    <a:p>
                      <a:pPr algn="ctr" fontAlgn="b"/>
                      <a:r>
                        <a:rPr lang="uk-UA" sz="1600" u="none" strike="noStrike">
                          <a:latin typeface="+mj-lt"/>
                        </a:rPr>
                        <a:t>28</a:t>
                      </a:r>
                      <a:endParaRPr lang="uk-UA" sz="1600" b="0" i="0" u="none" strike="noStrike">
                        <a:latin typeface="+mj-lt"/>
                      </a:endParaRPr>
                    </a:p>
                  </a:txBody>
                  <a:tcPr marL="0" marR="0" marT="0" marB="0" anchor="ctr"/>
                </a:tc>
                <a:tc>
                  <a:txBody>
                    <a:bodyPr/>
                    <a:lstStyle/>
                    <a:p>
                      <a:pPr algn="ctr" fontAlgn="b"/>
                      <a:r>
                        <a:rPr lang="uk-UA" sz="1600" u="none" strike="noStrike">
                          <a:latin typeface="+mj-lt"/>
                        </a:rPr>
                        <a:t>16</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Crimea</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18</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23</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10</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161</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118</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29</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11</a:t>
                      </a:r>
                      <a:endParaRPr lang="uk-UA" sz="1600" b="0" i="0" u="none" strike="noStrike">
                        <a:latin typeface="+mj-lt"/>
                      </a:endParaRPr>
                    </a:p>
                  </a:txBody>
                  <a:tcPr marL="0" marR="0" marT="0" marB="0" anchor="ctr"/>
                </a:tc>
                <a:tc>
                  <a:txBody>
                    <a:bodyPr/>
                    <a:lstStyle/>
                    <a:p>
                      <a:pPr algn="ctr" fontAlgn="b"/>
                      <a:r>
                        <a:rPr lang="uk-UA" sz="1600" u="none" strike="noStrike">
                          <a:latin typeface="+mj-lt"/>
                        </a:rPr>
                        <a:t>19</a:t>
                      </a:r>
                      <a:endParaRPr lang="uk-UA" sz="1600" b="0" i="0" u="none" strike="noStrike">
                        <a:latin typeface="+mj-lt"/>
                      </a:endParaRPr>
                    </a:p>
                  </a:txBody>
                  <a:tcPr marL="0" marR="0" marT="0" marB="0" anchor="ctr"/>
                </a:tc>
                <a:tc>
                  <a:txBody>
                    <a:bodyPr/>
                    <a:lstStyle/>
                    <a:p>
                      <a:pPr algn="ctr" fontAlgn="b"/>
                      <a:r>
                        <a:rPr lang="uk-UA" sz="1600" u="none" strike="noStrike">
                          <a:latin typeface="+mj-lt"/>
                        </a:rPr>
                        <a:t>34</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Donbass</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48</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59</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170</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342</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239</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139</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14</a:t>
                      </a:r>
                      <a:endParaRPr lang="uk-UA" sz="1600" b="0" i="0" u="none" strike="noStrike">
                        <a:latin typeface="+mj-lt"/>
                      </a:endParaRPr>
                    </a:p>
                  </a:txBody>
                  <a:tcPr marL="0" marR="0" marT="0" marB="0" anchor="ctr"/>
                </a:tc>
                <a:tc>
                  <a:txBody>
                    <a:bodyPr/>
                    <a:lstStyle/>
                    <a:p>
                      <a:pPr algn="ctr" fontAlgn="b"/>
                      <a:r>
                        <a:rPr lang="uk-UA" sz="1600" u="none" strike="noStrike">
                          <a:latin typeface="+mj-lt"/>
                        </a:rPr>
                        <a:t>25</a:t>
                      </a:r>
                      <a:endParaRPr lang="uk-UA" sz="1600" b="0" i="0" u="none" strike="noStrike">
                        <a:latin typeface="+mj-lt"/>
                      </a:endParaRPr>
                    </a:p>
                  </a:txBody>
                  <a:tcPr marL="0" marR="0" marT="0" marB="0" anchor="ctr"/>
                </a:tc>
                <a:tc>
                  <a:txBody>
                    <a:bodyPr/>
                    <a:lstStyle/>
                    <a:p>
                      <a:pPr algn="ctr" fontAlgn="b"/>
                      <a:r>
                        <a:rPr lang="uk-UA" sz="1600" u="none" strike="noStrike">
                          <a:latin typeface="+mj-lt"/>
                        </a:rPr>
                        <a:t>122</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East</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61</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130</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100</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341</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345</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243</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18</a:t>
                      </a:r>
                      <a:endParaRPr lang="uk-UA" sz="1600" b="0" i="0" u="none" strike="noStrike">
                        <a:latin typeface="+mj-lt"/>
                      </a:endParaRPr>
                    </a:p>
                  </a:txBody>
                  <a:tcPr marL="0" marR="0" marT="0" marB="0" anchor="ctr"/>
                </a:tc>
                <a:tc>
                  <a:txBody>
                    <a:bodyPr/>
                    <a:lstStyle/>
                    <a:p>
                      <a:pPr algn="ctr" fontAlgn="b"/>
                      <a:r>
                        <a:rPr lang="uk-UA" sz="1600" u="none" strike="noStrike">
                          <a:latin typeface="+mj-lt"/>
                        </a:rPr>
                        <a:t>38</a:t>
                      </a:r>
                      <a:endParaRPr lang="uk-UA" sz="1600" b="0" i="0" u="none" strike="noStrike">
                        <a:latin typeface="+mj-lt"/>
                      </a:endParaRPr>
                    </a:p>
                  </a:txBody>
                  <a:tcPr marL="0" marR="0" marT="0" marB="0" anchor="ctr"/>
                </a:tc>
                <a:tc>
                  <a:txBody>
                    <a:bodyPr/>
                    <a:lstStyle/>
                    <a:p>
                      <a:pPr algn="ctr" fontAlgn="b"/>
                      <a:r>
                        <a:rPr lang="uk-UA" sz="1600" u="none" strike="noStrike">
                          <a:latin typeface="+mj-lt"/>
                        </a:rPr>
                        <a:t>41</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Kyiv</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188</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255</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36</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582</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492</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165</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32</a:t>
                      </a:r>
                      <a:endParaRPr lang="uk-UA" sz="1600" b="0" i="0" u="none" strike="noStrike">
                        <a:latin typeface="+mj-lt"/>
                      </a:endParaRPr>
                    </a:p>
                  </a:txBody>
                  <a:tcPr marL="0" marR="0" marT="0" marB="0" anchor="ctr"/>
                </a:tc>
                <a:tc>
                  <a:txBody>
                    <a:bodyPr/>
                    <a:lstStyle/>
                    <a:p>
                      <a:pPr algn="ctr" fontAlgn="b"/>
                      <a:r>
                        <a:rPr lang="uk-UA" sz="1600" u="none" strike="noStrike">
                          <a:latin typeface="+mj-lt"/>
                        </a:rPr>
                        <a:t>52</a:t>
                      </a:r>
                      <a:endParaRPr lang="uk-UA" sz="1600" b="0" i="0" u="none" strike="noStrike">
                        <a:latin typeface="+mj-lt"/>
                      </a:endParaRPr>
                    </a:p>
                  </a:txBody>
                  <a:tcPr marL="0" marR="0" marT="0" marB="0" anchor="ctr"/>
                </a:tc>
                <a:tc>
                  <a:txBody>
                    <a:bodyPr/>
                    <a:lstStyle/>
                    <a:p>
                      <a:pPr algn="ctr" fontAlgn="b"/>
                      <a:r>
                        <a:rPr lang="uk-UA" sz="1600" u="none" strike="noStrike">
                          <a:latin typeface="+mj-lt"/>
                        </a:rPr>
                        <a:t>22</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South</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83</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103</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104</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621</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398</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263</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13</a:t>
                      </a:r>
                      <a:endParaRPr lang="uk-UA" sz="1600" b="0" i="0" u="none" strike="noStrike">
                        <a:latin typeface="+mj-lt"/>
                      </a:endParaRPr>
                    </a:p>
                  </a:txBody>
                  <a:tcPr marL="0" marR="0" marT="0" marB="0" anchor="ctr"/>
                </a:tc>
                <a:tc>
                  <a:txBody>
                    <a:bodyPr/>
                    <a:lstStyle/>
                    <a:p>
                      <a:pPr algn="ctr" fontAlgn="b"/>
                      <a:r>
                        <a:rPr lang="uk-UA" sz="1600" u="none" strike="noStrike">
                          <a:latin typeface="+mj-lt"/>
                        </a:rPr>
                        <a:t>26</a:t>
                      </a:r>
                      <a:endParaRPr lang="uk-UA" sz="1600" b="0" i="0" u="none" strike="noStrike">
                        <a:latin typeface="+mj-lt"/>
                      </a:endParaRPr>
                    </a:p>
                  </a:txBody>
                  <a:tcPr marL="0" marR="0" marT="0" marB="0" anchor="ctr"/>
                </a:tc>
                <a:tc>
                  <a:txBody>
                    <a:bodyPr/>
                    <a:lstStyle/>
                    <a:p>
                      <a:pPr algn="ctr" fontAlgn="b"/>
                      <a:r>
                        <a:rPr lang="uk-UA" sz="1600" u="none" strike="noStrike">
                          <a:latin typeface="+mj-lt"/>
                        </a:rPr>
                        <a:t>40</a:t>
                      </a:r>
                      <a:endParaRPr lang="uk-UA" sz="1600" b="0" i="0" u="none" strike="noStrike">
                        <a:latin typeface="+mj-lt"/>
                      </a:endParaRPr>
                    </a:p>
                  </a:txBody>
                  <a:tcPr marL="0" marR="0" marT="0" marB="0" anchor="ctr"/>
                </a:tc>
              </a:tr>
              <a:tr h="340803">
                <a:tc>
                  <a:txBody>
                    <a:bodyPr/>
                    <a:lstStyle/>
                    <a:p>
                      <a:pPr algn="ctr" fontAlgn="b"/>
                      <a:r>
                        <a:rPr lang="en-GB" sz="1600" u="none" strike="noStrike" dirty="0" smtClean="0">
                          <a:latin typeface="+mj-lt"/>
                        </a:rPr>
                        <a:t>West</a:t>
                      </a:r>
                      <a:endParaRPr lang="uk-UA" sz="1600" b="0" i="0" u="none" strike="noStrike" dirty="0">
                        <a:latin typeface="+mj-lt"/>
                      </a:endParaRPr>
                    </a:p>
                  </a:txBody>
                  <a:tcPr marL="101600" marR="0" marT="0" marB="0" anchor="ctr"/>
                </a:tc>
                <a:tc>
                  <a:txBody>
                    <a:bodyPr/>
                    <a:lstStyle/>
                    <a:p>
                      <a:pPr algn="ctr" fontAlgn="b"/>
                      <a:r>
                        <a:rPr lang="uk-UA" sz="1600" u="none" strike="noStrike" dirty="0" smtClean="0">
                          <a:latin typeface="+mj-lt"/>
                        </a:rPr>
                        <a:t>105</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205</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27</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735</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 </a:t>
                      </a:r>
                      <a:r>
                        <a:rPr lang="uk-UA" sz="1600" u="none" strike="noStrike" dirty="0">
                          <a:latin typeface="+mj-lt"/>
                        </a:rPr>
                        <a:t>1 </a:t>
                      </a:r>
                      <a:r>
                        <a:rPr lang="uk-UA" sz="1600" u="none" strike="noStrike" dirty="0" smtClean="0">
                          <a:latin typeface="+mj-lt"/>
                        </a:rPr>
                        <a:t>309</a:t>
                      </a:r>
                      <a:endParaRPr lang="uk-UA" sz="1600" b="0" i="0" u="none" strike="noStrike" dirty="0">
                        <a:latin typeface="+mj-lt"/>
                      </a:endParaRPr>
                    </a:p>
                  </a:txBody>
                  <a:tcPr marL="0" marR="0" marT="0" marB="0" anchor="ctr"/>
                </a:tc>
                <a:tc>
                  <a:txBody>
                    <a:bodyPr/>
                    <a:lstStyle/>
                    <a:p>
                      <a:pPr algn="ctr" fontAlgn="b"/>
                      <a:r>
                        <a:rPr lang="uk-UA" sz="1600" u="none" strike="noStrike" dirty="0" smtClean="0">
                          <a:latin typeface="+mj-lt"/>
                        </a:rPr>
                        <a:t>318</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14</a:t>
                      </a:r>
                      <a:endParaRPr lang="uk-UA" sz="1600" b="0" i="0" u="none" strike="noStrike">
                        <a:latin typeface="+mj-lt"/>
                      </a:endParaRPr>
                    </a:p>
                  </a:txBody>
                  <a:tcPr marL="0" marR="0" marT="0" marB="0" anchor="ctr"/>
                </a:tc>
                <a:tc>
                  <a:txBody>
                    <a:bodyPr/>
                    <a:lstStyle/>
                    <a:p>
                      <a:pPr algn="ctr" fontAlgn="b"/>
                      <a:r>
                        <a:rPr lang="uk-UA" sz="1600" u="none" strike="noStrike">
                          <a:latin typeface="+mj-lt"/>
                        </a:rPr>
                        <a:t>16</a:t>
                      </a:r>
                      <a:endParaRPr lang="uk-UA" sz="1600" b="0" i="0" u="none" strike="noStrike">
                        <a:latin typeface="+mj-lt"/>
                      </a:endParaRPr>
                    </a:p>
                  </a:txBody>
                  <a:tcPr marL="0" marR="0" marT="0" marB="0" anchor="ctr"/>
                </a:tc>
                <a:tc>
                  <a:txBody>
                    <a:bodyPr/>
                    <a:lstStyle/>
                    <a:p>
                      <a:pPr algn="ctr" fontAlgn="b"/>
                      <a:r>
                        <a:rPr lang="uk-UA" sz="1600" u="none" strike="noStrike">
                          <a:latin typeface="+mj-lt"/>
                        </a:rPr>
                        <a:t>8</a:t>
                      </a:r>
                      <a:endParaRPr lang="uk-UA" sz="1600" b="0" i="0" u="none" strike="noStrike">
                        <a:latin typeface="+mj-lt"/>
                      </a:endParaRPr>
                    </a:p>
                  </a:txBody>
                  <a:tcPr marL="0" marR="0" marT="0" marB="0" anchor="ctr"/>
                </a:tc>
              </a:tr>
              <a:tr h="645732">
                <a:tc>
                  <a:txBody>
                    <a:bodyPr/>
                    <a:lstStyle/>
                    <a:p>
                      <a:pPr algn="ctr" fontAlgn="b"/>
                      <a:r>
                        <a:rPr lang="en-GB" sz="1600" u="none" strike="noStrike" dirty="0" smtClean="0">
                          <a:latin typeface="+mj-lt"/>
                        </a:rPr>
                        <a:t>Total</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 604</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1 069</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496</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3 419</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3 938</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dirty="0" smtClean="0">
                          <a:latin typeface="+mj-lt"/>
                        </a:rPr>
                        <a:t> </a:t>
                      </a:r>
                      <a:r>
                        <a:rPr lang="uk-UA" sz="1600" u="none" strike="noStrike" dirty="0">
                          <a:latin typeface="+mj-lt"/>
                        </a:rPr>
                        <a:t>1 </a:t>
                      </a:r>
                      <a:r>
                        <a:rPr lang="uk-UA" sz="1600" u="none" strike="noStrike" dirty="0" smtClean="0">
                          <a:latin typeface="+mj-lt"/>
                        </a:rPr>
                        <a:t>468</a:t>
                      </a:r>
                      <a:endParaRPr lang="uk-UA" sz="1600" b="1" i="0" u="none" strike="noStrike" dirty="0">
                        <a:solidFill>
                          <a:srgbClr val="000000"/>
                        </a:solidFill>
                        <a:latin typeface="+mj-lt"/>
                      </a:endParaRPr>
                    </a:p>
                  </a:txBody>
                  <a:tcPr marL="0" marR="0" marT="0" marB="0" anchor="ctr"/>
                </a:tc>
                <a:tc>
                  <a:txBody>
                    <a:bodyPr/>
                    <a:lstStyle/>
                    <a:p>
                      <a:pPr algn="ctr" fontAlgn="b"/>
                      <a:r>
                        <a:rPr lang="uk-UA" sz="1600" u="none" strike="noStrike">
                          <a:latin typeface="+mj-lt"/>
                        </a:rPr>
                        <a:t>18</a:t>
                      </a:r>
                      <a:endParaRPr lang="uk-UA" sz="1600" b="0" i="0" u="none" strike="noStrike">
                        <a:latin typeface="+mj-lt"/>
                      </a:endParaRPr>
                    </a:p>
                  </a:txBody>
                  <a:tcPr marL="0" marR="0" marT="0" marB="0" anchor="ctr"/>
                </a:tc>
                <a:tc>
                  <a:txBody>
                    <a:bodyPr/>
                    <a:lstStyle/>
                    <a:p>
                      <a:pPr algn="ctr" fontAlgn="b"/>
                      <a:r>
                        <a:rPr lang="uk-UA" sz="1600" u="none" strike="noStrike">
                          <a:latin typeface="+mj-lt"/>
                        </a:rPr>
                        <a:t>27</a:t>
                      </a:r>
                      <a:endParaRPr lang="uk-UA" sz="1600" b="0" i="0" u="none" strike="noStrike">
                        <a:latin typeface="+mj-lt"/>
                      </a:endParaRPr>
                    </a:p>
                  </a:txBody>
                  <a:tcPr marL="0" marR="0" marT="0" marB="0" anchor="ctr"/>
                </a:tc>
                <a:tc>
                  <a:txBody>
                    <a:bodyPr/>
                    <a:lstStyle/>
                    <a:p>
                      <a:pPr algn="ctr" fontAlgn="b"/>
                      <a:r>
                        <a:rPr lang="uk-UA" sz="1600" u="none" strike="noStrike" dirty="0">
                          <a:latin typeface="+mj-lt"/>
                        </a:rPr>
                        <a:t>34</a:t>
                      </a:r>
                      <a:endParaRPr lang="uk-UA" sz="1600" b="0" i="0" u="none" strike="noStrike" dirty="0">
                        <a:latin typeface="+mj-lt"/>
                      </a:endParaRPr>
                    </a:p>
                  </a:txBody>
                  <a:tcPr marL="0" marR="0" marT="0" marB="0" anchor="ctr"/>
                </a:tc>
              </a:tr>
            </a:tbl>
          </a:graphicData>
        </a:graphic>
      </p:graphicFrame>
      <p:sp>
        <p:nvSpPr>
          <p:cNvPr id="10" name="Прямоугольник 9"/>
          <p:cNvSpPr/>
          <p:nvPr/>
        </p:nvSpPr>
        <p:spPr>
          <a:xfrm>
            <a:off x="179512" y="6334780"/>
            <a:ext cx="8136904" cy="523220"/>
          </a:xfrm>
          <a:prstGeom prst="rect">
            <a:avLst/>
          </a:prstGeom>
        </p:spPr>
        <p:txBody>
          <a:bodyPr wrap="square">
            <a:spAutoFit/>
          </a:bodyPr>
          <a:lstStyle/>
          <a:p>
            <a:r>
              <a:rPr lang="uk-UA" sz="1400" dirty="0"/>
              <a:t>* </a:t>
            </a:r>
            <a:r>
              <a:rPr lang="en-US" sz="1400" dirty="0"/>
              <a:t>The “nationwide” events (i.e., those that were impossible to locate in a particular settlement) are not included into the regional distribution</a:t>
            </a:r>
            <a:endParaRPr lang="uk-UA" sz="1400" dirty="0"/>
          </a:p>
        </p:txBody>
      </p:sp>
      <p:pic>
        <p:nvPicPr>
          <p:cNvPr id="8" name="Рисунок 7"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Диаграмма 13"/>
          <p:cNvGraphicFramePr>
            <a:graphicFrameLocks/>
          </p:cNvGraphicFramePr>
          <p:nvPr>
            <p:extLst>
              <p:ext uri="{D42A27DB-BD31-4B8C-83A1-F6EECF244321}">
                <p14:modId xmlns="" xmlns:p14="http://schemas.microsoft.com/office/powerpoint/2010/main" val="2811135842"/>
              </p:ext>
            </p:extLst>
          </p:nvPr>
        </p:nvGraphicFramePr>
        <p:xfrm>
          <a:off x="-425152" y="908720"/>
          <a:ext cx="8712968" cy="5645656"/>
        </p:xfrm>
        <a:graphic>
          <a:graphicData uri="http://schemas.openxmlformats.org/drawingml/2006/chart">
            <c:chart xmlns:c="http://schemas.openxmlformats.org/drawingml/2006/chart" xmlns:r="http://schemas.openxmlformats.org/officeDocument/2006/relationships" r:id="rId2"/>
          </a:graphicData>
        </a:graphic>
      </p:graphicFrame>
      <p:sp>
        <p:nvSpPr>
          <p:cNvPr id="2" name="Заголовок 1"/>
          <p:cNvSpPr>
            <a:spLocks noGrp="1"/>
          </p:cNvSpPr>
          <p:nvPr>
            <p:ph type="title"/>
          </p:nvPr>
        </p:nvSpPr>
        <p:spPr>
          <a:xfrm>
            <a:off x="2051720" y="274638"/>
            <a:ext cx="6635080" cy="1143000"/>
          </a:xfrm>
        </p:spPr>
        <p:txBody>
          <a:bodyPr>
            <a:noAutofit/>
          </a:bodyPr>
          <a:lstStyle/>
          <a:p>
            <a:pPr algn="r"/>
            <a:r>
              <a:rPr lang="en-GB" sz="2800" b="1" dirty="0"/>
              <a:t>Negative reactions</a:t>
            </a:r>
            <a:r>
              <a:rPr lang="uk-UA" sz="2800" b="1" dirty="0"/>
              <a:t> </a:t>
            </a:r>
            <a:r>
              <a:rPr lang="en-US" sz="2800" b="1" dirty="0"/>
              <a:t>at protests in regions </a:t>
            </a:r>
            <a:r>
              <a:rPr lang="uk-UA" sz="2800" b="1" dirty="0"/>
              <a:t>(</a:t>
            </a:r>
            <a:r>
              <a:rPr lang="en-US" sz="2800" b="1" dirty="0"/>
              <a:t>n</a:t>
            </a:r>
            <a:r>
              <a:rPr lang="en-GB" sz="2800" b="1" dirty="0"/>
              <a:t>umber of events</a:t>
            </a:r>
            <a:r>
              <a:rPr lang="uk-UA" sz="2800" b="1" dirty="0"/>
              <a:t>)*</a:t>
            </a:r>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22</a:t>
            </a:fld>
            <a:endParaRPr lang="uk-UA" dirty="0"/>
          </a:p>
        </p:txBody>
      </p:sp>
      <p:sp>
        <p:nvSpPr>
          <p:cNvPr id="10" name="TextBox 1"/>
          <p:cNvSpPr txBox="1"/>
          <p:nvPr/>
        </p:nvSpPr>
        <p:spPr>
          <a:xfrm>
            <a:off x="2411760" y="3501008"/>
            <a:ext cx="1944216"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uk-UA" sz="1800" b="1" dirty="0" smtClean="0"/>
              <a:t>2013 (</a:t>
            </a:r>
            <a:r>
              <a:rPr lang="en-US" sz="1800" b="1" dirty="0" smtClean="0"/>
              <a:t>before </a:t>
            </a:r>
            <a:r>
              <a:rPr lang="uk-UA" sz="1800" b="1" dirty="0" smtClean="0"/>
              <a:t>20.11)</a:t>
            </a:r>
            <a:endParaRPr lang="uk-UA" sz="1800" b="1" dirty="0"/>
          </a:p>
        </p:txBody>
      </p:sp>
      <p:sp>
        <p:nvSpPr>
          <p:cNvPr id="11" name="TextBox 1"/>
          <p:cNvSpPr txBox="1"/>
          <p:nvPr/>
        </p:nvSpPr>
        <p:spPr>
          <a:xfrm>
            <a:off x="4860032" y="5517232"/>
            <a:ext cx="1080120"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t>Maidan</a:t>
            </a:r>
            <a:endParaRPr lang="uk-UA" sz="1800" b="1" dirty="0" smtClean="0"/>
          </a:p>
        </p:txBody>
      </p:sp>
      <p:sp>
        <p:nvSpPr>
          <p:cNvPr id="12" name="TextBox 1"/>
          <p:cNvSpPr txBox="1"/>
          <p:nvPr/>
        </p:nvSpPr>
        <p:spPr>
          <a:xfrm>
            <a:off x="827584" y="5661248"/>
            <a:ext cx="1944216"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t>August and September</a:t>
            </a:r>
            <a:r>
              <a:rPr lang="uk-UA" sz="1800" b="1" dirty="0" smtClean="0"/>
              <a:t> 2014</a:t>
            </a:r>
          </a:p>
        </p:txBody>
      </p:sp>
      <p:sp>
        <p:nvSpPr>
          <p:cNvPr id="13" name="Прямая со стрелкой 12"/>
          <p:cNvSpPr/>
          <p:nvPr/>
        </p:nvSpPr>
        <p:spPr>
          <a:xfrm flipH="1" flipV="1">
            <a:off x="4499992" y="5085184"/>
            <a:ext cx="432048"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uk-U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Прямоугольник 16"/>
          <p:cNvSpPr/>
          <p:nvPr/>
        </p:nvSpPr>
        <p:spPr>
          <a:xfrm>
            <a:off x="179512" y="6334780"/>
            <a:ext cx="8136904" cy="523220"/>
          </a:xfrm>
          <a:prstGeom prst="rect">
            <a:avLst/>
          </a:prstGeom>
        </p:spPr>
        <p:txBody>
          <a:bodyPr wrap="square">
            <a:spAutoFit/>
          </a:bodyPr>
          <a:lstStyle/>
          <a:p>
            <a:r>
              <a:rPr lang="uk-UA" sz="1400" dirty="0"/>
              <a:t>* </a:t>
            </a:r>
            <a:r>
              <a:rPr lang="en-US" sz="1400" dirty="0"/>
              <a:t>The “nationwide” events (i.e., those that were impossible to locate in a particular settlement) are not included into the regional distribution</a:t>
            </a:r>
            <a:endParaRPr lang="uk-UA" sz="1400" dirty="0"/>
          </a:p>
        </p:txBody>
      </p:sp>
      <p:pic>
        <p:nvPicPr>
          <p:cNvPr id="15" name="Рисунок 14"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extLst>
      <p:ext uri="{BB962C8B-B14F-4D97-AF65-F5344CB8AC3E}">
        <p14:creationId xmlns="" xmlns:p14="http://schemas.microsoft.com/office/powerpoint/2010/main" val="618721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Диаграмма 14"/>
          <p:cNvGraphicFramePr>
            <a:graphicFrameLocks/>
          </p:cNvGraphicFramePr>
          <p:nvPr>
            <p:extLst>
              <p:ext uri="{D42A27DB-BD31-4B8C-83A1-F6EECF244321}">
                <p14:modId xmlns="" xmlns:p14="http://schemas.microsoft.com/office/powerpoint/2010/main" val="1607814731"/>
              </p:ext>
            </p:extLst>
          </p:nvPr>
        </p:nvGraphicFramePr>
        <p:xfrm>
          <a:off x="-324544" y="1440944"/>
          <a:ext cx="8633441" cy="5089263"/>
        </p:xfrm>
        <a:graphic>
          <a:graphicData uri="http://schemas.openxmlformats.org/drawingml/2006/chart">
            <c:chart xmlns:c="http://schemas.openxmlformats.org/drawingml/2006/chart" xmlns:r="http://schemas.openxmlformats.org/officeDocument/2006/relationships" r:id="rId2"/>
          </a:graphicData>
        </a:graphic>
      </p:graphicFrame>
      <p:sp>
        <p:nvSpPr>
          <p:cNvPr id="2" name="Заголовок 1"/>
          <p:cNvSpPr>
            <a:spLocks noGrp="1"/>
          </p:cNvSpPr>
          <p:nvPr>
            <p:ph type="title"/>
          </p:nvPr>
        </p:nvSpPr>
        <p:spPr>
          <a:xfrm>
            <a:off x="1763688" y="274638"/>
            <a:ext cx="6923112" cy="1143000"/>
          </a:xfrm>
        </p:spPr>
        <p:txBody>
          <a:bodyPr>
            <a:noAutofit/>
          </a:bodyPr>
          <a:lstStyle/>
          <a:p>
            <a:pPr algn="r"/>
            <a:r>
              <a:rPr lang="en-GB" sz="2800" b="1" dirty="0" smtClean="0"/>
              <a:t>Other repressions</a:t>
            </a:r>
            <a:r>
              <a:rPr lang="uk-UA" sz="2800" b="1" dirty="0" smtClean="0"/>
              <a:t> </a:t>
            </a:r>
            <a:r>
              <a:rPr lang="en-US" sz="2800" b="1" dirty="0" smtClean="0"/>
              <a:t>in regions </a:t>
            </a:r>
            <a:r>
              <a:rPr lang="uk-UA" sz="2800" b="1" dirty="0" smtClean="0"/>
              <a:t>(</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23</a:t>
            </a:fld>
            <a:endParaRPr lang="uk-UA" dirty="0"/>
          </a:p>
        </p:txBody>
      </p:sp>
      <p:sp>
        <p:nvSpPr>
          <p:cNvPr id="10" name="TextBox 1"/>
          <p:cNvSpPr txBox="1"/>
          <p:nvPr/>
        </p:nvSpPr>
        <p:spPr>
          <a:xfrm>
            <a:off x="2411760" y="3501008"/>
            <a:ext cx="1944216"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uk-UA" sz="1800" b="1" dirty="0" smtClean="0"/>
              <a:t>2013 (</a:t>
            </a:r>
            <a:r>
              <a:rPr lang="en-US" sz="1800" b="1" dirty="0" smtClean="0"/>
              <a:t>before </a:t>
            </a:r>
            <a:r>
              <a:rPr lang="uk-UA" sz="1800" b="1" dirty="0" smtClean="0"/>
              <a:t>20.11)</a:t>
            </a:r>
            <a:endParaRPr lang="uk-UA" sz="1800" b="1" dirty="0"/>
          </a:p>
        </p:txBody>
      </p:sp>
      <p:sp>
        <p:nvSpPr>
          <p:cNvPr id="11" name="TextBox 1"/>
          <p:cNvSpPr txBox="1"/>
          <p:nvPr/>
        </p:nvSpPr>
        <p:spPr>
          <a:xfrm>
            <a:off x="5076056" y="5373216"/>
            <a:ext cx="1080120"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b="1" dirty="0" smtClean="0"/>
              <a:t>Maidan</a:t>
            </a:r>
            <a:endParaRPr lang="uk-UA" sz="1800" b="1" dirty="0" smtClean="0"/>
          </a:p>
        </p:txBody>
      </p:sp>
      <p:sp>
        <p:nvSpPr>
          <p:cNvPr id="12" name="TextBox 1"/>
          <p:cNvSpPr txBox="1"/>
          <p:nvPr/>
        </p:nvSpPr>
        <p:spPr>
          <a:xfrm>
            <a:off x="323528" y="5460068"/>
            <a:ext cx="1939287" cy="50405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800" b="1" dirty="0" smtClean="0"/>
              <a:t>August and</a:t>
            </a:r>
            <a:r>
              <a:rPr lang="uk-UA" sz="1800" b="1" dirty="0" smtClean="0"/>
              <a:t> </a:t>
            </a:r>
            <a:r>
              <a:rPr lang="en-GB" sz="1800" b="1" dirty="0" smtClean="0"/>
              <a:t>September</a:t>
            </a:r>
            <a:r>
              <a:rPr lang="uk-UA" sz="1800" b="1" dirty="0" smtClean="0"/>
              <a:t> 2014</a:t>
            </a:r>
          </a:p>
        </p:txBody>
      </p:sp>
      <p:sp>
        <p:nvSpPr>
          <p:cNvPr id="13" name="Прямая со стрелкой 12"/>
          <p:cNvSpPr/>
          <p:nvPr/>
        </p:nvSpPr>
        <p:spPr>
          <a:xfrm flipH="1" flipV="1">
            <a:off x="4716016" y="4941168"/>
            <a:ext cx="432048"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uk-U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Прямоугольник 13"/>
          <p:cNvSpPr/>
          <p:nvPr/>
        </p:nvSpPr>
        <p:spPr>
          <a:xfrm>
            <a:off x="323528" y="6290156"/>
            <a:ext cx="8136904" cy="523220"/>
          </a:xfrm>
          <a:prstGeom prst="rect">
            <a:avLst/>
          </a:prstGeom>
        </p:spPr>
        <p:txBody>
          <a:bodyPr wrap="square">
            <a:spAutoFit/>
          </a:bodyPr>
          <a:lstStyle/>
          <a:p>
            <a:r>
              <a:rPr lang="uk-UA" sz="1400" dirty="0"/>
              <a:t>* </a:t>
            </a:r>
            <a:r>
              <a:rPr lang="en-US" sz="1400" dirty="0"/>
              <a:t>The “nationwide” events (i.e., those that were impossible to locate in a particular settlement) are not included into the regional distribution</a:t>
            </a:r>
            <a:endParaRPr lang="uk-UA" sz="1400" dirty="0"/>
          </a:p>
        </p:txBody>
      </p:sp>
      <p:pic>
        <p:nvPicPr>
          <p:cNvPr id="16" name="Рисунок 15"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274638"/>
            <a:ext cx="6635080" cy="1143000"/>
          </a:xfrm>
        </p:spPr>
        <p:txBody>
          <a:bodyPr>
            <a:noAutofit/>
          </a:bodyPr>
          <a:lstStyle/>
          <a:p>
            <a:pPr algn="r"/>
            <a:r>
              <a:rPr lang="en-US" sz="2800" b="1" dirty="0" smtClean="0"/>
              <a:t>Issues of negative reactions and other repressions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24</a:t>
            </a:fld>
            <a:endParaRPr lang="uk-UA" dirty="0"/>
          </a:p>
        </p:txBody>
      </p:sp>
      <p:graphicFrame>
        <p:nvGraphicFramePr>
          <p:cNvPr id="14" name="Таблица 13"/>
          <p:cNvGraphicFramePr>
            <a:graphicFrameLocks noGrp="1"/>
          </p:cNvGraphicFramePr>
          <p:nvPr>
            <p:extLst>
              <p:ext uri="{D42A27DB-BD31-4B8C-83A1-F6EECF244321}">
                <p14:modId xmlns="" xmlns:p14="http://schemas.microsoft.com/office/powerpoint/2010/main" val="346514380"/>
              </p:ext>
            </p:extLst>
          </p:nvPr>
        </p:nvGraphicFramePr>
        <p:xfrm>
          <a:off x="0" y="1556792"/>
          <a:ext cx="8964490" cy="5040560"/>
        </p:xfrm>
        <a:graphic>
          <a:graphicData uri="http://schemas.openxmlformats.org/drawingml/2006/table">
            <a:tbl>
              <a:tblPr firstRow="1" firstCol="1" lastRow="1" bandCol="1">
                <a:tableStyleId>{5FD0F851-EC5A-4D38-B0AD-8093EC10F338}</a:tableStyleId>
              </a:tblPr>
              <a:tblGrid>
                <a:gridCol w="1043608"/>
                <a:gridCol w="864096"/>
                <a:gridCol w="781643"/>
                <a:gridCol w="896449"/>
                <a:gridCol w="896449"/>
                <a:gridCol w="896449"/>
                <a:gridCol w="896449"/>
                <a:gridCol w="896449"/>
                <a:gridCol w="896449"/>
                <a:gridCol w="896449"/>
              </a:tblGrid>
              <a:tr h="375572">
                <a:tc>
                  <a:txBody>
                    <a:bodyPr/>
                    <a:lstStyle/>
                    <a:p>
                      <a:pPr algn="ctr" fontAlgn="b"/>
                      <a:endParaRPr lang="uk-UA" sz="1600" b="0" i="0" u="none" strike="noStrike" dirty="0">
                        <a:latin typeface="+mj-lt"/>
                      </a:endParaRPr>
                    </a:p>
                  </a:txBody>
                  <a:tcPr marL="0" marR="0" marT="0" marB="0" anchor="ctr"/>
                </a:tc>
                <a:tc gridSpan="3">
                  <a:txBody>
                    <a:bodyPr/>
                    <a:lstStyle/>
                    <a:p>
                      <a:pPr algn="ctr" fontAlgn="b"/>
                      <a:r>
                        <a:rPr lang="uk-UA" sz="1600" u="none" strike="noStrike" dirty="0">
                          <a:latin typeface="+mj-lt"/>
                        </a:rPr>
                        <a:t>2013 </a:t>
                      </a:r>
                      <a:r>
                        <a:rPr lang="uk-UA" sz="1600" u="none" strike="noStrike" dirty="0" smtClean="0">
                          <a:latin typeface="+mj-lt"/>
                        </a:rPr>
                        <a:t>(</a:t>
                      </a:r>
                      <a:r>
                        <a:rPr lang="en-US" sz="1600" u="none" strike="noStrike" dirty="0" smtClean="0">
                          <a:latin typeface="+mj-lt"/>
                        </a:rPr>
                        <a:t>before </a:t>
                      </a:r>
                      <a:r>
                        <a:rPr lang="uk-UA" sz="1600" u="none" strike="noStrike" dirty="0" smtClean="0">
                          <a:latin typeface="+mj-lt"/>
                        </a:rPr>
                        <a:t>20.11</a:t>
                      </a:r>
                      <a:r>
                        <a:rPr lang="uk-UA" sz="1600" u="none" strike="noStrike" dirty="0">
                          <a:latin typeface="+mj-lt"/>
                        </a:rPr>
                        <a:t>)</a:t>
                      </a:r>
                      <a:endParaRPr lang="uk-UA"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c gridSpan="3">
                  <a:txBody>
                    <a:bodyPr/>
                    <a:lstStyle/>
                    <a:p>
                      <a:pPr algn="ctr" fontAlgn="b"/>
                      <a:r>
                        <a:rPr lang="en-US" sz="1600" u="none" strike="noStrike" dirty="0" smtClean="0">
                          <a:latin typeface="+mj-lt"/>
                        </a:rPr>
                        <a:t>Maidan</a:t>
                      </a:r>
                      <a:endParaRPr lang="uk-UA"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c gridSpan="3">
                  <a:txBody>
                    <a:bodyPr/>
                    <a:lstStyle/>
                    <a:p>
                      <a:pPr algn="ctr" fontAlgn="b"/>
                      <a:r>
                        <a:rPr lang="en-GB" sz="1600" u="none" strike="noStrike" dirty="0" smtClean="0">
                          <a:latin typeface="+mj-lt"/>
                        </a:rPr>
                        <a:t>August and September</a:t>
                      </a:r>
                      <a:r>
                        <a:rPr lang="uk-UA" sz="1600" u="none" strike="noStrike" dirty="0" smtClean="0">
                          <a:latin typeface="+mj-lt"/>
                        </a:rPr>
                        <a:t> </a:t>
                      </a:r>
                      <a:r>
                        <a:rPr lang="uk-UA" sz="1600" u="none" strike="noStrike" dirty="0">
                          <a:latin typeface="+mj-lt"/>
                        </a:rPr>
                        <a:t>2014</a:t>
                      </a:r>
                      <a:endParaRPr lang="uk-UA" sz="1600" b="0" i="0" u="none" strike="noStrike" dirty="0">
                        <a:latin typeface="+mj-lt"/>
                      </a:endParaRPr>
                    </a:p>
                  </a:txBody>
                  <a:tcPr marL="0" marR="0" marT="0" marB="0" anchor="ctr"/>
                </a:tc>
                <a:tc hMerge="1">
                  <a:txBody>
                    <a:bodyPr/>
                    <a:lstStyle/>
                    <a:p>
                      <a:endParaRPr lang="uk-UA"/>
                    </a:p>
                  </a:txBody>
                  <a:tcPr/>
                </a:tc>
                <a:tc hMerge="1">
                  <a:txBody>
                    <a:bodyPr/>
                    <a:lstStyle/>
                    <a:p>
                      <a:endParaRPr lang="uk-UA"/>
                    </a:p>
                  </a:txBody>
                  <a:tcPr/>
                </a:tc>
              </a:tr>
              <a:tr h="1423216">
                <a:tc>
                  <a:txBody>
                    <a:bodyPr/>
                    <a:lstStyle/>
                    <a:p>
                      <a:pPr algn="ctr" fontAlgn="b"/>
                      <a:endParaRPr lang="uk-UA" sz="1600" b="0"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Other </a:t>
                      </a:r>
                      <a:r>
                        <a:rPr lang="en-GB" sz="1600" b="1" u="none" strike="noStrike" dirty="0" err="1" smtClean="0">
                          <a:latin typeface="+mj-lt"/>
                        </a:rPr>
                        <a:t>repres-sions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r>
                        <a:rPr lang="ru-RU" sz="1600" b="1" u="none" strike="noStrike" dirty="0" smtClean="0">
                          <a:latin typeface="+mj-lt"/>
                        </a:rPr>
                        <a:t> </a:t>
                      </a:r>
                      <a:r>
                        <a:rPr lang="en-GB" sz="1600" b="1" u="none" strike="noStrike" dirty="0" smtClean="0">
                          <a:latin typeface="+mj-lt"/>
                        </a:rPr>
                        <a:t>per 100 protests</a:t>
                      </a:r>
                      <a:endParaRPr lang="ru-RU" sz="1600" b="1"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Other </a:t>
                      </a:r>
                      <a:r>
                        <a:rPr lang="en-GB" sz="1600" b="1" u="none" strike="noStrike" dirty="0" err="1" smtClean="0">
                          <a:latin typeface="+mj-lt"/>
                        </a:rPr>
                        <a:t>repres-sions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r>
                        <a:rPr lang="ru-RU" sz="1600" b="1" u="none" strike="noStrike" dirty="0" smtClean="0">
                          <a:latin typeface="+mj-lt"/>
                        </a:rPr>
                        <a:t> </a:t>
                      </a:r>
                      <a:r>
                        <a:rPr lang="en-GB" sz="1600" b="1" u="none" strike="noStrike" dirty="0" smtClean="0">
                          <a:latin typeface="+mj-lt"/>
                        </a:rPr>
                        <a:t>per 100 protests</a:t>
                      </a:r>
                      <a:endParaRPr lang="ru-RU" sz="1600" b="1"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Other </a:t>
                      </a:r>
                      <a:r>
                        <a:rPr lang="en-GB" sz="1600" b="1" u="none" strike="noStrike" dirty="0" err="1" smtClean="0">
                          <a:latin typeface="+mj-lt"/>
                        </a:rPr>
                        <a:t>repres-sions</a:t>
                      </a:r>
                      <a:endParaRPr lang="uk-UA" sz="1600" b="1" i="0" u="none" strike="noStrike" dirty="0">
                        <a:latin typeface="+mj-lt"/>
                      </a:endParaRPr>
                    </a:p>
                  </a:txBody>
                  <a:tcPr marL="0" marR="0" marT="0" marB="0" anchor="ctr"/>
                </a:tc>
                <a:tc>
                  <a:txBody>
                    <a:bodyPr/>
                    <a:lstStyle/>
                    <a:p>
                      <a:pPr algn="ctr" fontAlgn="b"/>
                      <a:r>
                        <a:rPr lang="en-GB" sz="1600" b="1" u="none" strike="noStrike" dirty="0" smtClean="0">
                          <a:latin typeface="+mj-lt"/>
                        </a:rPr>
                        <a:t>Negative reactions</a:t>
                      </a:r>
                      <a:r>
                        <a:rPr lang="ru-RU" sz="1600" b="1" u="none" strike="noStrike" dirty="0" smtClean="0">
                          <a:latin typeface="+mj-lt"/>
                        </a:rPr>
                        <a:t> </a:t>
                      </a:r>
                      <a:r>
                        <a:rPr lang="en-GB" sz="1600" b="1" u="none" strike="noStrike" dirty="0" smtClean="0">
                          <a:latin typeface="+mj-lt"/>
                        </a:rPr>
                        <a:t>per 100 protests</a:t>
                      </a:r>
                      <a:endParaRPr lang="ru-RU" sz="1600" b="1" i="0" u="none" strike="noStrike" dirty="0">
                        <a:latin typeface="+mj-lt"/>
                      </a:endParaRPr>
                    </a:p>
                  </a:txBody>
                  <a:tcPr marL="0" marR="0" marT="0" marB="0" anchor="ctr"/>
                </a:tc>
              </a:tr>
              <a:tr h="1067412">
                <a:tc>
                  <a:txBody>
                    <a:bodyPr/>
                    <a:lstStyle/>
                    <a:p>
                      <a:pPr algn="ctr" fontAlgn="b"/>
                      <a:r>
                        <a:rPr lang="en-US" sz="1600" u="none" strike="noStrike" dirty="0" smtClean="0">
                          <a:latin typeface="+mj-lt"/>
                        </a:rPr>
                        <a:t>Socio-economic</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223</a:t>
                      </a:r>
                      <a:endParaRPr lang="uk-UA" sz="1600" b="0" i="0" u="none" strike="noStrike">
                        <a:latin typeface="+mj-lt"/>
                      </a:endParaRPr>
                    </a:p>
                  </a:txBody>
                  <a:tcPr marL="0" marR="0" marT="0" marB="0" anchor="ctr"/>
                </a:tc>
                <a:tc>
                  <a:txBody>
                    <a:bodyPr/>
                    <a:lstStyle/>
                    <a:p>
                      <a:pPr algn="ctr" fontAlgn="b"/>
                      <a:r>
                        <a:rPr lang="uk-UA" sz="1600" u="none" strike="noStrike">
                          <a:latin typeface="+mj-lt"/>
                        </a:rPr>
                        <a:t>51</a:t>
                      </a:r>
                      <a:endParaRPr lang="uk-UA" sz="1600" b="0" i="0" u="none" strike="noStrike">
                        <a:latin typeface="+mj-lt"/>
                      </a:endParaRPr>
                    </a:p>
                  </a:txBody>
                  <a:tcPr marL="0" marR="0" marT="0" marB="0" anchor="ctr"/>
                </a:tc>
                <a:tc>
                  <a:txBody>
                    <a:bodyPr/>
                    <a:lstStyle/>
                    <a:p>
                      <a:pPr algn="ctr" fontAlgn="b"/>
                      <a:r>
                        <a:rPr lang="uk-UA" sz="1600" u="none" strike="noStrike">
                          <a:latin typeface="+mj-lt"/>
                        </a:rPr>
                        <a:t>12</a:t>
                      </a:r>
                      <a:endParaRPr lang="uk-UA" sz="1600" b="0" i="0" u="none" strike="noStrike">
                        <a:latin typeface="+mj-lt"/>
                      </a:endParaRPr>
                    </a:p>
                  </a:txBody>
                  <a:tcPr marL="0" marR="0" marT="0" marB="0" anchor="ctr"/>
                </a:tc>
                <a:tc>
                  <a:txBody>
                    <a:bodyPr/>
                    <a:lstStyle/>
                    <a:p>
                      <a:pPr algn="ctr" fontAlgn="b"/>
                      <a:r>
                        <a:rPr lang="uk-UA" sz="1600" u="none" strike="noStrike">
                          <a:latin typeface="+mj-lt"/>
                        </a:rPr>
                        <a:t>26</a:t>
                      </a:r>
                      <a:endParaRPr lang="uk-UA" sz="1600" b="0" i="0" u="none" strike="noStrike">
                        <a:latin typeface="+mj-lt"/>
                      </a:endParaRPr>
                    </a:p>
                  </a:txBody>
                  <a:tcPr marL="0" marR="0" marT="0" marB="0" anchor="ctr"/>
                </a:tc>
                <a:tc>
                  <a:txBody>
                    <a:bodyPr/>
                    <a:lstStyle/>
                    <a:p>
                      <a:pPr algn="ctr" fontAlgn="b"/>
                      <a:r>
                        <a:rPr lang="uk-UA" sz="1600" u="none" strike="noStrike">
                          <a:latin typeface="+mj-lt"/>
                        </a:rPr>
                        <a:t>8</a:t>
                      </a:r>
                      <a:endParaRPr lang="uk-UA" sz="1600" b="0" i="0" u="none" strike="noStrike">
                        <a:latin typeface="+mj-lt"/>
                      </a:endParaRPr>
                    </a:p>
                  </a:txBody>
                  <a:tcPr marL="0" marR="0" marT="0" marB="0" anchor="ctr"/>
                </a:tc>
                <a:tc>
                  <a:txBody>
                    <a:bodyPr/>
                    <a:lstStyle/>
                    <a:p>
                      <a:pPr algn="ctr" fontAlgn="b"/>
                      <a:r>
                        <a:rPr lang="uk-UA" sz="1600" u="none" strike="noStrike">
                          <a:latin typeface="+mj-lt"/>
                        </a:rPr>
                        <a:t>9</a:t>
                      </a:r>
                      <a:endParaRPr lang="uk-UA" sz="1600" b="0" i="0" u="none" strike="noStrike">
                        <a:latin typeface="+mj-lt"/>
                      </a:endParaRPr>
                    </a:p>
                  </a:txBody>
                  <a:tcPr marL="0" marR="0" marT="0" marB="0" anchor="ctr"/>
                </a:tc>
                <a:tc>
                  <a:txBody>
                    <a:bodyPr/>
                    <a:lstStyle/>
                    <a:p>
                      <a:pPr algn="ctr" fontAlgn="b"/>
                      <a:r>
                        <a:rPr lang="uk-UA" sz="1600" u="none" strike="noStrike">
                          <a:latin typeface="+mj-lt"/>
                        </a:rPr>
                        <a:t>41</a:t>
                      </a:r>
                      <a:endParaRPr lang="uk-UA" sz="1600" b="0" i="0" u="none" strike="noStrike">
                        <a:latin typeface="+mj-lt"/>
                      </a:endParaRPr>
                    </a:p>
                  </a:txBody>
                  <a:tcPr marL="0" marR="0" marT="0" marB="0" anchor="ctr"/>
                </a:tc>
                <a:tc>
                  <a:txBody>
                    <a:bodyPr/>
                    <a:lstStyle/>
                    <a:p>
                      <a:pPr algn="ctr" fontAlgn="b"/>
                      <a:r>
                        <a:rPr lang="uk-UA" sz="1600" u="none" strike="noStrike">
                          <a:latin typeface="+mj-lt"/>
                        </a:rPr>
                        <a:t>72</a:t>
                      </a:r>
                      <a:endParaRPr lang="uk-UA" sz="1600" b="0" i="0" u="none" strike="noStrike">
                        <a:latin typeface="+mj-lt"/>
                      </a:endParaRPr>
                    </a:p>
                  </a:txBody>
                  <a:tcPr marL="0" marR="0" marT="0" marB="0" anchor="ctr"/>
                </a:tc>
                <a:tc>
                  <a:txBody>
                    <a:bodyPr/>
                    <a:lstStyle/>
                    <a:p>
                      <a:pPr algn="ctr" fontAlgn="b"/>
                      <a:r>
                        <a:rPr lang="uk-UA" sz="1600" u="none" strike="noStrike">
                          <a:latin typeface="+mj-lt"/>
                        </a:rPr>
                        <a:t>12</a:t>
                      </a:r>
                      <a:endParaRPr lang="uk-UA" sz="1600" b="0" i="0" u="none" strike="noStrike">
                        <a:latin typeface="+mj-lt"/>
                      </a:endParaRPr>
                    </a:p>
                  </a:txBody>
                  <a:tcPr marL="0" marR="0" marT="0" marB="0" anchor="ctr"/>
                </a:tc>
              </a:tr>
              <a:tr h="711608">
                <a:tc>
                  <a:txBody>
                    <a:bodyPr/>
                    <a:lstStyle/>
                    <a:p>
                      <a:pPr algn="ctr" fontAlgn="b"/>
                      <a:r>
                        <a:rPr lang="en-US" sz="1600" u="none" strike="noStrike" dirty="0" smtClean="0">
                          <a:latin typeface="+mj-lt"/>
                        </a:rPr>
                        <a:t>Ideological</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152</a:t>
                      </a:r>
                      <a:endParaRPr lang="uk-UA" sz="1600" b="0" i="0" u="none" strike="noStrike">
                        <a:latin typeface="+mj-lt"/>
                      </a:endParaRPr>
                    </a:p>
                  </a:txBody>
                  <a:tcPr marL="0" marR="0" marT="0" marB="0" anchor="ctr"/>
                </a:tc>
                <a:tc>
                  <a:txBody>
                    <a:bodyPr/>
                    <a:lstStyle/>
                    <a:p>
                      <a:pPr algn="ctr" fontAlgn="b"/>
                      <a:r>
                        <a:rPr lang="uk-UA" sz="1600" u="none" strike="noStrike">
                          <a:latin typeface="+mj-lt"/>
                        </a:rPr>
                        <a:t>21</a:t>
                      </a:r>
                      <a:endParaRPr lang="uk-UA" sz="1600" b="0" i="0" u="none" strike="noStrike">
                        <a:latin typeface="+mj-lt"/>
                      </a:endParaRPr>
                    </a:p>
                  </a:txBody>
                  <a:tcPr marL="0" marR="0" marT="0" marB="0" anchor="ctr"/>
                </a:tc>
                <a:tc>
                  <a:txBody>
                    <a:bodyPr/>
                    <a:lstStyle/>
                    <a:p>
                      <a:pPr algn="ctr" fontAlgn="b"/>
                      <a:r>
                        <a:rPr lang="uk-UA" sz="1600" u="none" strike="noStrike">
                          <a:latin typeface="+mj-lt"/>
                        </a:rPr>
                        <a:t>17</a:t>
                      </a:r>
                      <a:endParaRPr lang="uk-UA" sz="1600" b="0" i="0" u="none" strike="noStrike">
                        <a:latin typeface="+mj-lt"/>
                      </a:endParaRPr>
                    </a:p>
                  </a:txBody>
                  <a:tcPr marL="0" marR="0" marT="0" marB="0" anchor="ctr"/>
                </a:tc>
                <a:tc>
                  <a:txBody>
                    <a:bodyPr/>
                    <a:lstStyle/>
                    <a:p>
                      <a:pPr algn="ctr" fontAlgn="b"/>
                      <a:r>
                        <a:rPr lang="uk-UA" sz="1600" u="none" strike="noStrike">
                          <a:latin typeface="+mj-lt"/>
                        </a:rPr>
                        <a:t>433</a:t>
                      </a:r>
                      <a:endParaRPr lang="uk-UA" sz="1600" b="0" i="0" u="none" strike="noStrike">
                        <a:latin typeface="+mj-lt"/>
                      </a:endParaRPr>
                    </a:p>
                  </a:txBody>
                  <a:tcPr marL="0" marR="0" marT="0" marB="0" anchor="ctr"/>
                </a:tc>
                <a:tc>
                  <a:txBody>
                    <a:bodyPr/>
                    <a:lstStyle/>
                    <a:p>
                      <a:pPr algn="ctr" fontAlgn="b"/>
                      <a:r>
                        <a:rPr lang="uk-UA" sz="1600" u="none" strike="noStrike">
                          <a:latin typeface="+mj-lt"/>
                        </a:rPr>
                        <a:t>22</a:t>
                      </a:r>
                      <a:endParaRPr lang="uk-UA" sz="1600" b="0" i="0" u="none" strike="noStrike">
                        <a:latin typeface="+mj-lt"/>
                      </a:endParaRPr>
                    </a:p>
                  </a:txBody>
                  <a:tcPr marL="0" marR="0" marT="0" marB="0" anchor="ctr"/>
                </a:tc>
                <a:tc>
                  <a:txBody>
                    <a:bodyPr/>
                    <a:lstStyle/>
                    <a:p>
                      <a:pPr algn="ctr" fontAlgn="b"/>
                      <a:r>
                        <a:rPr lang="uk-UA" sz="1600" u="none" strike="noStrike">
                          <a:latin typeface="+mj-lt"/>
                        </a:rPr>
                        <a:t>33</a:t>
                      </a:r>
                      <a:endParaRPr lang="uk-UA" sz="1600" b="0" i="0" u="none" strike="noStrike">
                        <a:latin typeface="+mj-lt"/>
                      </a:endParaRPr>
                    </a:p>
                  </a:txBody>
                  <a:tcPr marL="0" marR="0" marT="0" marB="0" anchor="ctr"/>
                </a:tc>
                <a:tc>
                  <a:txBody>
                    <a:bodyPr/>
                    <a:lstStyle/>
                    <a:p>
                      <a:pPr algn="ctr" fontAlgn="b"/>
                      <a:r>
                        <a:rPr lang="uk-UA" sz="1600" u="none" strike="noStrike">
                          <a:latin typeface="+mj-lt"/>
                        </a:rPr>
                        <a:t>399</a:t>
                      </a:r>
                      <a:endParaRPr lang="uk-UA" sz="1600" b="0" i="0" u="none" strike="noStrike">
                        <a:latin typeface="+mj-lt"/>
                      </a:endParaRPr>
                    </a:p>
                  </a:txBody>
                  <a:tcPr marL="0" marR="0" marT="0" marB="0" anchor="ctr"/>
                </a:tc>
                <a:tc>
                  <a:txBody>
                    <a:bodyPr/>
                    <a:lstStyle/>
                    <a:p>
                      <a:pPr algn="ctr" fontAlgn="b"/>
                      <a:r>
                        <a:rPr lang="uk-UA" sz="1600" u="none" strike="noStrike">
                          <a:latin typeface="+mj-lt"/>
                        </a:rPr>
                        <a:t>230</a:t>
                      </a:r>
                      <a:endParaRPr lang="uk-UA" sz="1600" b="0" i="0" u="none" strike="noStrike">
                        <a:latin typeface="+mj-lt"/>
                      </a:endParaRPr>
                    </a:p>
                  </a:txBody>
                  <a:tcPr marL="0" marR="0" marT="0" marB="0" anchor="ctr"/>
                </a:tc>
                <a:tc>
                  <a:txBody>
                    <a:bodyPr/>
                    <a:lstStyle/>
                    <a:p>
                      <a:pPr algn="ctr" fontAlgn="b"/>
                      <a:r>
                        <a:rPr lang="uk-UA" sz="1600" u="none" strike="noStrike">
                          <a:latin typeface="+mj-lt"/>
                        </a:rPr>
                        <a:t>50</a:t>
                      </a:r>
                      <a:endParaRPr lang="uk-UA" sz="1600" b="0" i="0" u="none" strike="noStrike">
                        <a:latin typeface="+mj-lt"/>
                      </a:endParaRPr>
                    </a:p>
                  </a:txBody>
                  <a:tcPr marL="0" marR="0" marT="0" marB="0" anchor="ctr"/>
                </a:tc>
              </a:tr>
              <a:tr h="375572">
                <a:tc>
                  <a:txBody>
                    <a:bodyPr/>
                    <a:lstStyle/>
                    <a:p>
                      <a:pPr algn="ctr" fontAlgn="b"/>
                      <a:r>
                        <a:rPr lang="en-US" sz="1600" u="none" strike="noStrike" dirty="0" smtClean="0">
                          <a:latin typeface="+mj-lt"/>
                        </a:rPr>
                        <a:t>Political</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255</a:t>
                      </a:r>
                      <a:endParaRPr lang="uk-UA" sz="1600" b="0" i="0" u="none" strike="noStrike">
                        <a:latin typeface="+mj-lt"/>
                      </a:endParaRPr>
                    </a:p>
                  </a:txBody>
                  <a:tcPr marL="0" marR="0" marT="0" marB="0" anchor="ctr"/>
                </a:tc>
                <a:tc>
                  <a:txBody>
                    <a:bodyPr/>
                    <a:lstStyle/>
                    <a:p>
                      <a:pPr algn="ctr" fontAlgn="b"/>
                      <a:r>
                        <a:rPr lang="uk-UA" sz="1600" u="none" strike="noStrike">
                          <a:latin typeface="+mj-lt"/>
                        </a:rPr>
                        <a:t>65</a:t>
                      </a:r>
                      <a:endParaRPr lang="uk-UA" sz="1600" b="0" i="0" u="none" strike="noStrike">
                        <a:latin typeface="+mj-lt"/>
                      </a:endParaRPr>
                    </a:p>
                  </a:txBody>
                  <a:tcPr marL="0" marR="0" marT="0" marB="0" anchor="ctr"/>
                </a:tc>
                <a:tc>
                  <a:txBody>
                    <a:bodyPr/>
                    <a:lstStyle/>
                    <a:p>
                      <a:pPr algn="ctr" fontAlgn="b"/>
                      <a:r>
                        <a:rPr lang="uk-UA" sz="1600" u="none" strike="noStrike">
                          <a:latin typeface="+mj-lt"/>
                        </a:rPr>
                        <a:t>28</a:t>
                      </a:r>
                      <a:endParaRPr lang="uk-UA" sz="1600" b="0" i="0" u="none" strike="noStrike">
                        <a:latin typeface="+mj-lt"/>
                      </a:endParaRPr>
                    </a:p>
                  </a:txBody>
                  <a:tcPr marL="0" marR="0" marT="0" marB="0" anchor="ctr"/>
                </a:tc>
                <a:tc>
                  <a:txBody>
                    <a:bodyPr/>
                    <a:lstStyle/>
                    <a:p>
                      <a:pPr algn="ctr" fontAlgn="b"/>
                      <a:r>
                        <a:rPr lang="uk-UA" sz="1600" u="none" strike="noStrike">
                          <a:latin typeface="+mj-lt"/>
                        </a:rPr>
                        <a:t>822</a:t>
                      </a:r>
                      <a:endParaRPr lang="uk-UA" sz="1600" b="0" i="0" u="none" strike="noStrike">
                        <a:latin typeface="+mj-lt"/>
                      </a:endParaRPr>
                    </a:p>
                  </a:txBody>
                  <a:tcPr marL="0" marR="0" marT="0" marB="0" anchor="ctr"/>
                </a:tc>
                <a:tc>
                  <a:txBody>
                    <a:bodyPr/>
                    <a:lstStyle/>
                    <a:p>
                      <a:pPr algn="ctr" fontAlgn="b"/>
                      <a:r>
                        <a:rPr lang="uk-UA" sz="1600" u="none" strike="noStrike">
                          <a:latin typeface="+mj-lt"/>
                        </a:rPr>
                        <a:t>88</a:t>
                      </a:r>
                      <a:endParaRPr lang="uk-UA" sz="1600" b="0" i="0" u="none" strike="noStrike">
                        <a:latin typeface="+mj-lt"/>
                      </a:endParaRPr>
                    </a:p>
                  </a:txBody>
                  <a:tcPr marL="0" marR="0" marT="0" marB="0" anchor="ctr"/>
                </a:tc>
                <a:tc>
                  <a:txBody>
                    <a:bodyPr/>
                    <a:lstStyle/>
                    <a:p>
                      <a:pPr algn="ctr" fontAlgn="b"/>
                      <a:r>
                        <a:rPr lang="uk-UA" sz="1600" u="none" strike="noStrike">
                          <a:latin typeface="+mj-lt"/>
                        </a:rPr>
                        <a:t>31</a:t>
                      </a:r>
                      <a:endParaRPr lang="uk-UA" sz="1600" b="0" i="0" u="none" strike="noStrike">
                        <a:latin typeface="+mj-lt"/>
                      </a:endParaRPr>
                    </a:p>
                  </a:txBody>
                  <a:tcPr marL="0" marR="0" marT="0" marB="0" anchor="ctr"/>
                </a:tc>
                <a:tc>
                  <a:txBody>
                    <a:bodyPr/>
                    <a:lstStyle/>
                    <a:p>
                      <a:pPr algn="ctr" fontAlgn="b"/>
                      <a:r>
                        <a:rPr lang="uk-UA" sz="1600" u="none" strike="noStrike">
                          <a:latin typeface="+mj-lt"/>
                        </a:rPr>
                        <a:t>362</a:t>
                      </a:r>
                      <a:endParaRPr lang="uk-UA" sz="1600" b="0" i="0" u="none" strike="noStrike">
                        <a:latin typeface="+mj-lt"/>
                      </a:endParaRPr>
                    </a:p>
                  </a:txBody>
                  <a:tcPr marL="0" marR="0" marT="0" marB="0" anchor="ctr"/>
                </a:tc>
                <a:tc>
                  <a:txBody>
                    <a:bodyPr/>
                    <a:lstStyle/>
                    <a:p>
                      <a:pPr algn="ctr" fontAlgn="b"/>
                      <a:r>
                        <a:rPr lang="uk-UA" sz="1600" u="none" strike="noStrike">
                          <a:latin typeface="+mj-lt"/>
                        </a:rPr>
                        <a:t>145</a:t>
                      </a:r>
                      <a:endParaRPr lang="uk-UA" sz="1600" b="0" i="0" u="none" strike="noStrike">
                        <a:latin typeface="+mj-lt"/>
                      </a:endParaRPr>
                    </a:p>
                  </a:txBody>
                  <a:tcPr marL="0" marR="0" marT="0" marB="0" anchor="ctr"/>
                </a:tc>
                <a:tc>
                  <a:txBody>
                    <a:bodyPr/>
                    <a:lstStyle/>
                    <a:p>
                      <a:pPr algn="ctr" fontAlgn="b"/>
                      <a:r>
                        <a:rPr lang="uk-UA" sz="1600" u="none" strike="noStrike">
                          <a:latin typeface="+mj-lt"/>
                        </a:rPr>
                        <a:t>61</a:t>
                      </a:r>
                      <a:endParaRPr lang="uk-UA" sz="1600" b="0" i="0" u="none" strike="noStrike">
                        <a:latin typeface="+mj-lt"/>
                      </a:endParaRPr>
                    </a:p>
                  </a:txBody>
                  <a:tcPr marL="0" marR="0" marT="0" marB="0" anchor="ctr"/>
                </a:tc>
              </a:tr>
              <a:tr h="711608">
                <a:tc>
                  <a:txBody>
                    <a:bodyPr/>
                    <a:lstStyle/>
                    <a:p>
                      <a:pPr algn="ctr" fontAlgn="b"/>
                      <a:r>
                        <a:rPr lang="en-US" sz="1600" u="none" strike="noStrike" dirty="0" smtClean="0">
                          <a:latin typeface="+mj-lt"/>
                        </a:rPr>
                        <a:t>Civil rights</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170</a:t>
                      </a:r>
                      <a:endParaRPr lang="uk-UA" sz="1600" b="0" i="0" u="none" strike="noStrike">
                        <a:latin typeface="+mj-lt"/>
                      </a:endParaRPr>
                    </a:p>
                  </a:txBody>
                  <a:tcPr marL="0" marR="0" marT="0" marB="0" anchor="ctr"/>
                </a:tc>
                <a:tc>
                  <a:txBody>
                    <a:bodyPr/>
                    <a:lstStyle/>
                    <a:p>
                      <a:pPr algn="ctr" fontAlgn="b"/>
                      <a:r>
                        <a:rPr lang="uk-UA" sz="1600" u="none" strike="noStrike">
                          <a:latin typeface="+mj-lt"/>
                        </a:rPr>
                        <a:t>114</a:t>
                      </a:r>
                      <a:endParaRPr lang="uk-UA" sz="1600" b="0" i="0" u="none" strike="noStrike">
                        <a:latin typeface="+mj-lt"/>
                      </a:endParaRPr>
                    </a:p>
                  </a:txBody>
                  <a:tcPr marL="0" marR="0" marT="0" marB="0" anchor="ctr"/>
                </a:tc>
                <a:tc>
                  <a:txBody>
                    <a:bodyPr/>
                    <a:lstStyle/>
                    <a:p>
                      <a:pPr algn="ctr" fontAlgn="b"/>
                      <a:r>
                        <a:rPr lang="uk-UA" sz="1600" u="none" strike="noStrike">
                          <a:latin typeface="+mj-lt"/>
                        </a:rPr>
                        <a:t>18</a:t>
                      </a:r>
                      <a:endParaRPr lang="uk-UA" sz="1600" b="0" i="0" u="none" strike="noStrike">
                        <a:latin typeface="+mj-lt"/>
                      </a:endParaRPr>
                    </a:p>
                  </a:txBody>
                  <a:tcPr marL="0" marR="0" marT="0" marB="0" anchor="ctr"/>
                </a:tc>
                <a:tc>
                  <a:txBody>
                    <a:bodyPr/>
                    <a:lstStyle/>
                    <a:p>
                      <a:pPr algn="ctr" fontAlgn="b"/>
                      <a:r>
                        <a:rPr lang="uk-UA" sz="1600" u="none" strike="noStrike">
                          <a:latin typeface="+mj-lt"/>
                        </a:rPr>
                        <a:t>430</a:t>
                      </a:r>
                      <a:endParaRPr lang="uk-UA" sz="1600" b="0" i="0" u="none" strike="noStrike">
                        <a:latin typeface="+mj-lt"/>
                      </a:endParaRPr>
                    </a:p>
                  </a:txBody>
                  <a:tcPr marL="0" marR="0" marT="0" marB="0" anchor="ctr"/>
                </a:tc>
                <a:tc>
                  <a:txBody>
                    <a:bodyPr/>
                    <a:lstStyle/>
                    <a:p>
                      <a:pPr algn="ctr" fontAlgn="b"/>
                      <a:r>
                        <a:rPr lang="uk-UA" sz="1600" u="none" strike="noStrike">
                          <a:latin typeface="+mj-lt"/>
                        </a:rPr>
                        <a:t>164</a:t>
                      </a:r>
                      <a:endParaRPr lang="uk-UA" sz="1600" b="0" i="0" u="none" strike="noStrike">
                        <a:latin typeface="+mj-lt"/>
                      </a:endParaRPr>
                    </a:p>
                  </a:txBody>
                  <a:tcPr marL="0" marR="0" marT="0" marB="0" anchor="ctr"/>
                </a:tc>
                <a:tc>
                  <a:txBody>
                    <a:bodyPr/>
                    <a:lstStyle/>
                    <a:p>
                      <a:pPr algn="ctr" fontAlgn="b"/>
                      <a:r>
                        <a:rPr lang="uk-UA" sz="1600" u="none" strike="noStrike">
                          <a:latin typeface="+mj-lt"/>
                        </a:rPr>
                        <a:t>21</a:t>
                      </a:r>
                      <a:endParaRPr lang="uk-UA" sz="1600" b="0" i="0" u="none" strike="noStrike">
                        <a:latin typeface="+mj-lt"/>
                      </a:endParaRPr>
                    </a:p>
                  </a:txBody>
                  <a:tcPr marL="0" marR="0" marT="0" marB="0" anchor="ctr"/>
                </a:tc>
                <a:tc>
                  <a:txBody>
                    <a:bodyPr/>
                    <a:lstStyle/>
                    <a:p>
                      <a:pPr algn="ctr" fontAlgn="b"/>
                      <a:r>
                        <a:rPr lang="uk-UA" sz="1600" u="none" strike="noStrike">
                          <a:latin typeface="+mj-lt"/>
                        </a:rPr>
                        <a:t>48</a:t>
                      </a:r>
                      <a:endParaRPr lang="uk-UA" sz="1600" b="0" i="0" u="none" strike="noStrike">
                        <a:latin typeface="+mj-lt"/>
                      </a:endParaRPr>
                    </a:p>
                  </a:txBody>
                  <a:tcPr marL="0" marR="0" marT="0" marB="0" anchor="ctr"/>
                </a:tc>
                <a:tc>
                  <a:txBody>
                    <a:bodyPr/>
                    <a:lstStyle/>
                    <a:p>
                      <a:pPr algn="ctr" fontAlgn="b"/>
                      <a:r>
                        <a:rPr lang="uk-UA" sz="1600" u="none" strike="noStrike">
                          <a:latin typeface="+mj-lt"/>
                        </a:rPr>
                        <a:t>60</a:t>
                      </a:r>
                      <a:endParaRPr lang="uk-UA" sz="1600" b="0" i="0" u="none" strike="noStrike">
                        <a:latin typeface="+mj-lt"/>
                      </a:endParaRPr>
                    </a:p>
                  </a:txBody>
                  <a:tcPr marL="0" marR="0" marT="0" marB="0" anchor="ctr"/>
                </a:tc>
                <a:tc>
                  <a:txBody>
                    <a:bodyPr/>
                    <a:lstStyle/>
                    <a:p>
                      <a:pPr algn="ctr" fontAlgn="b"/>
                      <a:r>
                        <a:rPr lang="uk-UA" sz="1600" u="none" strike="noStrike">
                          <a:latin typeface="+mj-lt"/>
                        </a:rPr>
                        <a:t>17</a:t>
                      </a:r>
                      <a:endParaRPr lang="uk-UA" sz="1600" b="0" i="0" u="none" strike="noStrike">
                        <a:latin typeface="+mj-lt"/>
                      </a:endParaRPr>
                    </a:p>
                  </a:txBody>
                  <a:tcPr marL="0" marR="0" marT="0" marB="0" anchor="ctr"/>
                </a:tc>
              </a:tr>
              <a:tr h="375572">
                <a:tc>
                  <a:txBody>
                    <a:bodyPr/>
                    <a:lstStyle/>
                    <a:p>
                      <a:pPr algn="ctr" fontAlgn="b"/>
                      <a:endParaRPr lang="uk-UA" sz="1600" b="0" i="0" u="none" strike="noStrike">
                        <a:latin typeface="+mj-lt"/>
                      </a:endParaRPr>
                    </a:p>
                  </a:txBody>
                  <a:tcPr marL="0" marR="0" marT="0" marB="0" anchor="ctr"/>
                </a:tc>
                <a:tc>
                  <a:txBody>
                    <a:bodyPr/>
                    <a:lstStyle/>
                    <a:p>
                      <a:pPr algn="ctr" fontAlgn="b"/>
                      <a:r>
                        <a:rPr lang="uk-UA" sz="1600" u="none" strike="noStrike">
                          <a:latin typeface="+mj-lt"/>
                        </a:rPr>
                        <a:t>604</a:t>
                      </a:r>
                      <a:endParaRPr lang="uk-UA" sz="1600" b="0" i="0" u="none" strike="noStrike">
                        <a:latin typeface="+mj-lt"/>
                      </a:endParaRPr>
                    </a:p>
                  </a:txBody>
                  <a:tcPr marL="0" marR="0" marT="0" marB="0" anchor="ctr"/>
                </a:tc>
                <a:tc>
                  <a:txBody>
                    <a:bodyPr/>
                    <a:lstStyle/>
                    <a:p>
                      <a:pPr algn="ctr" fontAlgn="b"/>
                      <a:r>
                        <a:rPr lang="uk-UA" sz="1600" u="none" strike="noStrike">
                          <a:latin typeface="+mj-lt"/>
                        </a:rPr>
                        <a:t>199</a:t>
                      </a:r>
                      <a:endParaRPr lang="uk-UA" sz="1600" b="0" i="0" u="none" strike="noStrike">
                        <a:latin typeface="+mj-lt"/>
                      </a:endParaRPr>
                    </a:p>
                  </a:txBody>
                  <a:tcPr marL="0" marR="0" marT="0" marB="0" anchor="ctr"/>
                </a:tc>
                <a:tc>
                  <a:txBody>
                    <a:bodyPr/>
                    <a:lstStyle/>
                    <a:p>
                      <a:pPr algn="ctr" fontAlgn="b"/>
                      <a:r>
                        <a:rPr lang="uk-UA" sz="1600" u="none" strike="noStrike" dirty="0">
                          <a:latin typeface="+mj-lt"/>
                        </a:rPr>
                        <a:t>18</a:t>
                      </a:r>
                      <a:endParaRPr lang="uk-UA" sz="1600" b="0" i="0" u="none" strike="noStrike" dirty="0">
                        <a:latin typeface="+mj-lt"/>
                      </a:endParaRPr>
                    </a:p>
                  </a:txBody>
                  <a:tcPr marL="0" marR="0" marT="0" marB="0" anchor="ctr"/>
                </a:tc>
                <a:tc>
                  <a:txBody>
                    <a:bodyPr/>
                    <a:lstStyle/>
                    <a:p>
                      <a:pPr algn="ctr" fontAlgn="b"/>
                      <a:r>
                        <a:rPr lang="uk-UA" sz="1600" u="none" strike="noStrike">
                          <a:latin typeface="+mj-lt"/>
                        </a:rPr>
                        <a:t>1075</a:t>
                      </a:r>
                      <a:endParaRPr lang="uk-UA" sz="1600" b="0" i="0" u="none" strike="noStrike">
                        <a:latin typeface="+mj-lt"/>
                      </a:endParaRPr>
                    </a:p>
                  </a:txBody>
                  <a:tcPr marL="0" marR="0" marT="0" marB="0" anchor="ctr"/>
                </a:tc>
                <a:tc>
                  <a:txBody>
                    <a:bodyPr/>
                    <a:lstStyle/>
                    <a:p>
                      <a:pPr algn="ctr" fontAlgn="b"/>
                      <a:r>
                        <a:rPr lang="uk-UA" sz="1600" u="none" strike="noStrike">
                          <a:latin typeface="+mj-lt"/>
                        </a:rPr>
                        <a:t>251</a:t>
                      </a:r>
                      <a:endParaRPr lang="uk-UA" sz="1600" b="0" i="0" u="none" strike="noStrike">
                        <a:latin typeface="+mj-lt"/>
                      </a:endParaRPr>
                    </a:p>
                  </a:txBody>
                  <a:tcPr marL="0" marR="0" marT="0" marB="0" anchor="ctr"/>
                </a:tc>
                <a:tc>
                  <a:txBody>
                    <a:bodyPr/>
                    <a:lstStyle/>
                    <a:p>
                      <a:pPr algn="ctr" fontAlgn="b"/>
                      <a:r>
                        <a:rPr lang="uk-UA" sz="1600" u="none" strike="noStrike">
                          <a:latin typeface="+mj-lt"/>
                        </a:rPr>
                        <a:t>27</a:t>
                      </a:r>
                      <a:endParaRPr lang="uk-UA" sz="1600" b="0" i="0" u="none" strike="noStrike">
                        <a:latin typeface="+mj-lt"/>
                      </a:endParaRPr>
                    </a:p>
                  </a:txBody>
                  <a:tcPr marL="0" marR="0" marT="0" marB="0" anchor="ctr"/>
                </a:tc>
                <a:tc>
                  <a:txBody>
                    <a:bodyPr/>
                    <a:lstStyle/>
                    <a:p>
                      <a:pPr algn="ctr" fontAlgn="b"/>
                      <a:r>
                        <a:rPr lang="uk-UA" sz="1600" u="none" strike="noStrike">
                          <a:latin typeface="+mj-lt"/>
                        </a:rPr>
                        <a:t>502</a:t>
                      </a:r>
                      <a:endParaRPr lang="uk-UA" sz="1600" b="0" i="0" u="none" strike="noStrike">
                        <a:latin typeface="+mj-lt"/>
                      </a:endParaRPr>
                    </a:p>
                  </a:txBody>
                  <a:tcPr marL="0" marR="0" marT="0" marB="0" anchor="ctr"/>
                </a:tc>
                <a:tc>
                  <a:txBody>
                    <a:bodyPr/>
                    <a:lstStyle/>
                    <a:p>
                      <a:pPr algn="ctr" fontAlgn="b"/>
                      <a:r>
                        <a:rPr lang="uk-UA" sz="1600" u="none" strike="noStrike">
                          <a:latin typeface="+mj-lt"/>
                        </a:rPr>
                        <a:t>337</a:t>
                      </a:r>
                      <a:endParaRPr lang="uk-UA" sz="1600" b="0" i="0" u="none" strike="noStrike">
                        <a:latin typeface="+mj-lt"/>
                      </a:endParaRPr>
                    </a:p>
                  </a:txBody>
                  <a:tcPr marL="0" marR="0" marT="0" marB="0" anchor="ctr"/>
                </a:tc>
                <a:tc>
                  <a:txBody>
                    <a:bodyPr/>
                    <a:lstStyle/>
                    <a:p>
                      <a:pPr algn="ctr" fontAlgn="b"/>
                      <a:r>
                        <a:rPr lang="uk-UA" sz="1600" u="none" strike="noStrike" dirty="0">
                          <a:latin typeface="+mj-lt"/>
                        </a:rPr>
                        <a:t>34</a:t>
                      </a:r>
                      <a:endParaRPr lang="uk-UA" sz="1600" b="0" i="0" u="none" strike="noStrike" dirty="0">
                        <a:latin typeface="+mj-lt"/>
                      </a:endParaRPr>
                    </a:p>
                  </a:txBody>
                  <a:tcPr marL="0" marR="0" marT="0" marB="0" anchor="ctr"/>
                </a:tc>
              </a:tr>
            </a:tbl>
          </a:graphicData>
        </a:graphic>
      </p:graphicFrame>
      <p:pic>
        <p:nvPicPr>
          <p:cNvPr id="8" name="Рисунок 7"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The most frequent protest issues that faced negative reactions </a:t>
            </a:r>
            <a:r>
              <a:rPr lang="uk-UA" sz="2800" b="1" dirty="0" smtClean="0"/>
              <a:t>(</a:t>
            </a:r>
            <a:r>
              <a:rPr lang="en-US" sz="2800" b="1" dirty="0" smtClean="0"/>
              <a:t>Ukraine in general, number of negative reactions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25</a:t>
            </a:fld>
            <a:endParaRPr lang="uk-UA" dirty="0"/>
          </a:p>
        </p:txBody>
      </p:sp>
      <p:graphicFrame>
        <p:nvGraphicFramePr>
          <p:cNvPr id="9" name="Диаграмма 8"/>
          <p:cNvGraphicFramePr>
            <a:graphicFrameLocks/>
          </p:cNvGraphicFramePr>
          <p:nvPr>
            <p:extLst>
              <p:ext uri="{D42A27DB-BD31-4B8C-83A1-F6EECF244321}">
                <p14:modId xmlns="" xmlns:p14="http://schemas.microsoft.com/office/powerpoint/2010/main" val="3757778014"/>
              </p:ext>
            </p:extLst>
          </p:nvPr>
        </p:nvGraphicFramePr>
        <p:xfrm>
          <a:off x="179512" y="1749425"/>
          <a:ext cx="8784976" cy="4972050"/>
        </p:xfrm>
        <a:graphic>
          <a:graphicData uri="http://schemas.openxmlformats.org/drawingml/2006/chart">
            <c:chart xmlns:c="http://schemas.openxmlformats.org/drawingml/2006/chart" xmlns:r="http://schemas.openxmlformats.org/officeDocument/2006/relationships" r:id="rId2"/>
          </a:graphicData>
        </a:graphic>
      </p:graphicFrame>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The most frequent issues of other repressions </a:t>
            </a:r>
            <a:r>
              <a:rPr lang="uk-UA" sz="2800" b="1" dirty="0" smtClean="0"/>
              <a:t>(</a:t>
            </a:r>
            <a:r>
              <a:rPr lang="en-US" sz="2800" b="1" dirty="0" smtClean="0"/>
              <a:t>Ukraine in general</a:t>
            </a:r>
            <a:r>
              <a:rPr lang="uk-UA" sz="2800" b="1" dirty="0" smtClean="0"/>
              <a:t>, </a:t>
            </a:r>
            <a:r>
              <a:rPr lang="en-US" sz="2800" b="1" dirty="0" smtClean="0"/>
              <a:t>number of negative reactions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26</a:t>
            </a:fld>
            <a:endParaRPr lang="uk-UA" dirty="0"/>
          </a:p>
        </p:txBody>
      </p:sp>
      <p:sp>
        <p:nvSpPr>
          <p:cNvPr id="10" name="TextBox 9"/>
          <p:cNvSpPr txBox="1"/>
          <p:nvPr/>
        </p:nvSpPr>
        <p:spPr>
          <a:xfrm>
            <a:off x="467544" y="6309321"/>
            <a:ext cx="7272808" cy="523220"/>
          </a:xfrm>
          <a:prstGeom prst="rect">
            <a:avLst/>
          </a:prstGeom>
          <a:noFill/>
        </p:spPr>
        <p:txBody>
          <a:bodyPr wrap="square" rtlCol="0">
            <a:spAutoFit/>
          </a:bodyPr>
          <a:lstStyle/>
          <a:p>
            <a:r>
              <a:rPr lang="uk-UA" sz="1400" dirty="0" smtClean="0"/>
              <a:t>* </a:t>
            </a:r>
            <a:r>
              <a:rPr lang="en-US" sz="1400" dirty="0" smtClean="0"/>
              <a:t>Contrary to negative reactions for other repressions the issue is a motivation of the repressions agent not of the victim</a:t>
            </a:r>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2489549149"/>
              </p:ext>
            </p:extLst>
          </p:nvPr>
        </p:nvGraphicFramePr>
        <p:xfrm>
          <a:off x="251520" y="1792287"/>
          <a:ext cx="8640960" cy="4373017"/>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149080"/>
            <a:ext cx="7772400" cy="1362075"/>
          </a:xfrm>
        </p:spPr>
        <p:txBody>
          <a:bodyPr>
            <a:normAutofit fontScale="90000"/>
          </a:bodyPr>
          <a:lstStyle/>
          <a:p>
            <a:r>
              <a:rPr lang="en-US" dirty="0" smtClean="0"/>
              <a:t>VIOLENCE AGAINST CIVILIANS IN D</a:t>
            </a:r>
            <a:r>
              <a:rPr lang="en-GB" dirty="0" err="1" smtClean="0"/>
              <a:t>onbass</a:t>
            </a:r>
            <a:r>
              <a:rPr lang="uk-UA" dirty="0" smtClean="0"/>
              <a:t/>
            </a:r>
            <a:br>
              <a:rPr lang="uk-UA" dirty="0" smtClean="0"/>
            </a:br>
            <a:r>
              <a:rPr lang="en-US" sz="1300" dirty="0" smtClean="0"/>
              <a:t/>
            </a:r>
            <a:br>
              <a:rPr lang="en-US" sz="1300" dirty="0" smtClean="0"/>
            </a:br>
            <a:r>
              <a:rPr lang="en-US" sz="2200" dirty="0"/>
              <a:t>(events with questionable social and political motivations are included In the </a:t>
            </a:r>
            <a:r>
              <a:rPr lang="en-US" sz="2200" dirty="0" smtClean="0"/>
              <a:t>calculation, though </a:t>
            </a:r>
            <a:r>
              <a:rPr lang="en-US" sz="2200" dirty="0"/>
              <a:t>usually </a:t>
            </a:r>
            <a:r>
              <a:rPr lang="en-US" sz="2200" dirty="0" smtClean="0"/>
              <a:t>they are excluded </a:t>
            </a:r>
            <a:r>
              <a:rPr lang="en-US" sz="2200" dirty="0"/>
              <a:t>from our </a:t>
            </a:r>
            <a:r>
              <a:rPr lang="en-US" sz="2200" dirty="0" smtClean="0"/>
              <a:t>analysis</a:t>
            </a:r>
            <a:r>
              <a:rPr lang="uk-UA" sz="2200" dirty="0" smtClean="0"/>
              <a:t>)</a:t>
            </a:r>
            <a:endParaRPr lang="uk-UA" sz="2200" dirty="0"/>
          </a:p>
        </p:txBody>
      </p:sp>
      <p:sp>
        <p:nvSpPr>
          <p:cNvPr id="4" name="Номер слайда 3"/>
          <p:cNvSpPr>
            <a:spLocks noGrp="1"/>
          </p:cNvSpPr>
          <p:nvPr>
            <p:ph type="sldNum" sz="quarter" idx="12"/>
          </p:nvPr>
        </p:nvSpPr>
        <p:spPr/>
        <p:txBody>
          <a:bodyPr/>
          <a:lstStyle/>
          <a:p>
            <a:fld id="{CA93C185-B7C5-4DCA-B2A8-0480B91F7B83}" type="slidenum">
              <a:rPr lang="uk-UA" smtClean="0"/>
              <a:pPr/>
              <a:t>27</a:t>
            </a:fld>
            <a:endParaRPr lang="uk-UA"/>
          </a:p>
        </p:txBody>
      </p:sp>
      <p:pic>
        <p:nvPicPr>
          <p:cNvPr id="6" name="Рисунок 5"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The most frequent forms of violence against civilians in </a:t>
            </a:r>
            <a:r>
              <a:rPr lang="en-GB" sz="2800" b="1" dirty="0" smtClean="0"/>
              <a:t>Donbass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28</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648762218"/>
              </p:ext>
            </p:extLst>
          </p:nvPr>
        </p:nvGraphicFramePr>
        <p:xfrm>
          <a:off x="179512" y="1440944"/>
          <a:ext cx="8712968" cy="5280531"/>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Диаграмма 10"/>
          <p:cNvGraphicFramePr>
            <a:graphicFrameLocks/>
          </p:cNvGraphicFramePr>
          <p:nvPr>
            <p:extLst>
              <p:ext uri="{D42A27DB-BD31-4B8C-83A1-F6EECF244321}">
                <p14:modId xmlns="" xmlns:p14="http://schemas.microsoft.com/office/powerpoint/2010/main" val="2695234215"/>
              </p:ext>
            </p:extLst>
          </p:nvPr>
        </p:nvGraphicFramePr>
        <p:xfrm>
          <a:off x="-90264" y="1453840"/>
          <a:ext cx="8982744" cy="4639456"/>
        </p:xfrm>
        <a:graphic>
          <a:graphicData uri="http://schemas.openxmlformats.org/drawingml/2006/chart">
            <c:chart xmlns:c="http://schemas.openxmlformats.org/drawingml/2006/chart" xmlns:r="http://schemas.openxmlformats.org/officeDocument/2006/relationships" r:id="rId3"/>
          </a:graphicData>
        </a:graphic>
      </p:graphicFrame>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a:t>Who committed violence  against civilians in </a:t>
            </a:r>
            <a:r>
              <a:rPr lang="en-GB" sz="2800" b="1" dirty="0" smtClean="0"/>
              <a:t>Donbass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29</a:t>
            </a:fld>
            <a:endParaRPr lang="uk-UA" dirty="0"/>
          </a:p>
        </p:txBody>
      </p:sp>
      <p:sp>
        <p:nvSpPr>
          <p:cNvPr id="9" name="TextBox 8"/>
          <p:cNvSpPr txBox="1"/>
          <p:nvPr/>
        </p:nvSpPr>
        <p:spPr>
          <a:xfrm>
            <a:off x="467544" y="6309321"/>
            <a:ext cx="7272808" cy="523220"/>
          </a:xfrm>
          <a:prstGeom prst="rect">
            <a:avLst/>
          </a:prstGeom>
          <a:noFill/>
        </p:spPr>
        <p:txBody>
          <a:bodyPr wrap="square" rtlCol="0">
            <a:spAutoFit/>
          </a:bodyPr>
          <a:lstStyle/>
          <a:p>
            <a:r>
              <a:rPr lang="uk-UA" sz="1400" dirty="0" smtClean="0"/>
              <a:t>* </a:t>
            </a:r>
            <a:r>
              <a:rPr lang="en-US" sz="1400" dirty="0"/>
              <a:t>All </a:t>
            </a:r>
            <a:r>
              <a:rPr lang="en-US" sz="1400" dirty="0" smtClean="0"/>
              <a:t>cases </a:t>
            </a:r>
            <a:r>
              <a:rPr lang="en-US" sz="1400" dirty="0"/>
              <a:t>of </a:t>
            </a:r>
            <a:r>
              <a:rPr lang="en-US" sz="1400" dirty="0" smtClean="0"/>
              <a:t>violence that involved </a:t>
            </a:r>
            <a:r>
              <a:rPr lang="en-US" sz="1400" dirty="0"/>
              <a:t>several actors were automatically classified as "other" </a:t>
            </a:r>
            <a:r>
              <a:rPr lang="en-US" sz="1400" dirty="0" smtClean="0"/>
              <a:t>to make </a:t>
            </a:r>
            <a:r>
              <a:rPr lang="en-US" sz="1400" dirty="0"/>
              <a:t>the amount </a:t>
            </a:r>
            <a:r>
              <a:rPr lang="en-US" sz="1400" dirty="0" smtClean="0"/>
              <a:t>to be equal </a:t>
            </a:r>
            <a:r>
              <a:rPr lang="en-US" sz="1400" dirty="0"/>
              <a:t>to 100</a:t>
            </a:r>
            <a:r>
              <a:rPr lang="en-US" sz="1400" dirty="0" smtClean="0"/>
              <a:t>%</a:t>
            </a:r>
            <a:r>
              <a:rPr lang="ru-RU" sz="1400" dirty="0" smtClean="0"/>
              <a:t>.</a:t>
            </a:r>
            <a:endParaRPr lang="uk-UA" dirty="0"/>
          </a:p>
        </p:txBody>
      </p:sp>
      <p:sp>
        <p:nvSpPr>
          <p:cNvPr id="10" name="TextBox 9"/>
          <p:cNvSpPr txBox="1"/>
          <p:nvPr/>
        </p:nvSpPr>
        <p:spPr>
          <a:xfrm>
            <a:off x="2339752" y="3645024"/>
            <a:ext cx="1728192" cy="646331"/>
          </a:xfrm>
          <a:prstGeom prst="rect">
            <a:avLst/>
          </a:prstGeom>
          <a:noFill/>
        </p:spPr>
        <p:txBody>
          <a:bodyPr wrap="square" rtlCol="0">
            <a:spAutoFit/>
          </a:bodyPr>
          <a:lstStyle/>
          <a:p>
            <a:r>
              <a:rPr lang="en-US" b="1" dirty="0" smtClean="0"/>
              <a:t>August</a:t>
            </a:r>
          </a:p>
          <a:p>
            <a:endParaRPr lang="uk-UA" b="1" dirty="0"/>
          </a:p>
        </p:txBody>
      </p:sp>
      <p:sp>
        <p:nvSpPr>
          <p:cNvPr id="12" name="TextBox 11"/>
          <p:cNvSpPr txBox="1"/>
          <p:nvPr/>
        </p:nvSpPr>
        <p:spPr>
          <a:xfrm>
            <a:off x="467544" y="5517232"/>
            <a:ext cx="1728192" cy="369332"/>
          </a:xfrm>
          <a:prstGeom prst="rect">
            <a:avLst/>
          </a:prstGeom>
          <a:noFill/>
        </p:spPr>
        <p:txBody>
          <a:bodyPr wrap="square" rtlCol="0">
            <a:spAutoFit/>
          </a:bodyPr>
          <a:lstStyle/>
          <a:p>
            <a:r>
              <a:rPr lang="en-GB" b="1" dirty="0" smtClean="0"/>
              <a:t>September</a:t>
            </a:r>
            <a:endParaRPr lang="uk-UA" b="1" dirty="0"/>
          </a:p>
        </p:txBody>
      </p:sp>
      <p:pic>
        <p:nvPicPr>
          <p:cNvPr id="13" name="Рисунок 12" descr="logo_color_eng.jpg"/>
          <p:cNvPicPr>
            <a:picLocks noChangeAspect="1"/>
          </p:cNvPicPr>
          <p:nvPr/>
        </p:nvPicPr>
        <p:blipFill>
          <a:blip r:embed="rId4"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GENERAL CHARACTERISTICS OF PROTESTS IN SEPTEMBER, </a:t>
            </a:r>
            <a:r>
              <a:rPr lang="uk-UA" dirty="0" smtClean="0"/>
              <a:t>2014</a:t>
            </a:r>
            <a:endParaRPr lang="uk-UA" dirty="0"/>
          </a:p>
        </p:txBody>
      </p:sp>
      <p:sp>
        <p:nvSpPr>
          <p:cNvPr id="3" name="Текст 2"/>
          <p:cNvSpPr>
            <a:spLocks noGrp="1"/>
          </p:cNvSpPr>
          <p:nvPr>
            <p:ph type="body" idx="1"/>
          </p:nvPr>
        </p:nvSpPr>
        <p:spPr/>
        <p:txBody>
          <a:bodyPr/>
          <a:lstStyle/>
          <a:p>
            <a:endParaRPr lang="uk-UA"/>
          </a:p>
        </p:txBody>
      </p:sp>
      <p:sp>
        <p:nvSpPr>
          <p:cNvPr id="4" name="Номер слайда 3"/>
          <p:cNvSpPr>
            <a:spLocks noGrp="1"/>
          </p:cNvSpPr>
          <p:nvPr>
            <p:ph type="sldNum" sz="quarter" idx="12"/>
          </p:nvPr>
        </p:nvSpPr>
        <p:spPr/>
        <p:txBody>
          <a:bodyPr/>
          <a:lstStyle/>
          <a:p>
            <a:fld id="{CA93C185-B7C5-4DCA-B2A8-0480B91F7B83}" type="slidenum">
              <a:rPr lang="uk-UA" smtClean="0"/>
              <a:pPr/>
              <a:t>3</a:t>
            </a:fld>
            <a:endParaRPr lang="uk-UA"/>
          </a:p>
        </p:txBody>
      </p:sp>
      <p:pic>
        <p:nvPicPr>
          <p:cNvPr id="5" name="Рисунок 4"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Victims of violence against civilians in </a:t>
            </a:r>
            <a:r>
              <a:rPr lang="en-GB" sz="2800" b="1" dirty="0" err="1" smtClean="0"/>
              <a:t>Donbass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30</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1418198147"/>
              </p:ext>
            </p:extLst>
          </p:nvPr>
        </p:nvGraphicFramePr>
        <p:xfrm>
          <a:off x="179512" y="1417639"/>
          <a:ext cx="8712968" cy="5303836"/>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methodology and events TYPOLOGY</a:t>
            </a:r>
            <a:endParaRPr lang="uk-UA" dirty="0"/>
          </a:p>
        </p:txBody>
      </p:sp>
      <p:sp>
        <p:nvSpPr>
          <p:cNvPr id="3" name="Текст 2"/>
          <p:cNvSpPr>
            <a:spLocks noGrp="1"/>
          </p:cNvSpPr>
          <p:nvPr>
            <p:ph type="body" idx="1"/>
          </p:nvPr>
        </p:nvSpPr>
        <p:spPr/>
        <p:txBody>
          <a:bodyPr/>
          <a:lstStyle/>
          <a:p>
            <a:endParaRPr lang="uk-UA"/>
          </a:p>
        </p:txBody>
      </p:sp>
      <p:sp>
        <p:nvSpPr>
          <p:cNvPr id="4" name="Номер слайда 3"/>
          <p:cNvSpPr>
            <a:spLocks noGrp="1"/>
          </p:cNvSpPr>
          <p:nvPr>
            <p:ph type="sldNum" sz="quarter" idx="12"/>
          </p:nvPr>
        </p:nvSpPr>
        <p:spPr/>
        <p:txBody>
          <a:bodyPr/>
          <a:lstStyle/>
          <a:p>
            <a:fld id="{CA93C185-B7C5-4DCA-B2A8-0480B91F7B83}" type="slidenum">
              <a:rPr lang="uk-UA" smtClean="0"/>
              <a:pPr/>
              <a:t>31</a:t>
            </a:fld>
            <a:endParaRPr lang="uk-UA"/>
          </a:p>
        </p:txBody>
      </p:sp>
      <p:pic>
        <p:nvPicPr>
          <p:cNvPr id="6" name="Рисунок 5"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2400" b="1" dirty="0"/>
              <a:t>Coding </a:t>
            </a:r>
            <a:r>
              <a:rPr lang="en-US" sz="2400" b="1" dirty="0" smtClean="0"/>
              <a:t>methodology and events typology</a:t>
            </a:r>
            <a:endParaRPr lang="uk-UA" sz="2400" b="1" dirty="0"/>
          </a:p>
        </p:txBody>
      </p:sp>
      <p:sp>
        <p:nvSpPr>
          <p:cNvPr id="3" name="Содержимое 2"/>
          <p:cNvSpPr>
            <a:spLocks noGrp="1"/>
          </p:cNvSpPr>
          <p:nvPr>
            <p:ph sz="half" idx="1"/>
          </p:nvPr>
        </p:nvSpPr>
        <p:spPr/>
        <p:txBody>
          <a:bodyPr>
            <a:noAutofit/>
          </a:bodyPr>
          <a:lstStyle/>
          <a:p>
            <a:pPr>
              <a:buNone/>
            </a:pPr>
            <a:r>
              <a:rPr lang="en-US" sz="1200" b="1" dirty="0"/>
              <a:t>Monitoring sources</a:t>
            </a:r>
            <a:endParaRPr lang="uk-UA" sz="1200" dirty="0"/>
          </a:p>
          <a:p>
            <a:pPr marL="0" indent="0" algn="just">
              <a:buNone/>
            </a:pPr>
            <a:r>
              <a:rPr lang="en-US" sz="1200" dirty="0"/>
              <a:t>In 201</a:t>
            </a:r>
            <a:r>
              <a:rPr lang="uk-UA" sz="1200" dirty="0"/>
              <a:t>3</a:t>
            </a:r>
            <a:r>
              <a:rPr lang="en-US" sz="1200" dirty="0"/>
              <a:t>-2014 protests, repressions and concessions </a:t>
            </a:r>
            <a:r>
              <a:rPr lang="en-US" sz="1200" dirty="0" smtClean="0"/>
              <a:t>have </a:t>
            </a:r>
            <a:r>
              <a:rPr lang="en-US" sz="1200" dirty="0"/>
              <a:t>been coded based on the monitoring of daily news from more than 190 national, regional and activist websites</a:t>
            </a:r>
            <a:r>
              <a:rPr lang="uk-UA" sz="1200" dirty="0"/>
              <a:t>. </a:t>
            </a:r>
            <a:r>
              <a:rPr lang="en-US" sz="1200" dirty="0"/>
              <a:t>The full description of the project methodology, coding scheme and the list of monitoring sources are available here: </a:t>
            </a:r>
            <a:r>
              <a:rPr lang="en-US" sz="1200" dirty="0">
                <a:hlinkClick r:id="rId2"/>
              </a:rPr>
              <a:t>http://www.cedos.org.ua/protests</a:t>
            </a:r>
            <a:r>
              <a:rPr lang="en-US" sz="1200" dirty="0"/>
              <a:t> as well as the databases of  coded events and full-text reports for 2013</a:t>
            </a:r>
            <a:r>
              <a:rPr lang="uk-UA" sz="1200" dirty="0"/>
              <a:t>.</a:t>
            </a:r>
          </a:p>
          <a:p>
            <a:pPr marL="0" indent="0" algn="just">
              <a:buNone/>
            </a:pPr>
            <a:endParaRPr lang="en-US" sz="1200" dirty="0"/>
          </a:p>
          <a:p>
            <a:pPr>
              <a:buNone/>
            </a:pPr>
            <a:r>
              <a:rPr lang="en-US" sz="1200" b="1" dirty="0"/>
              <a:t>General principles of coding</a:t>
            </a:r>
            <a:endParaRPr lang="uk-UA" sz="1200" dirty="0"/>
          </a:p>
          <a:p>
            <a:pPr>
              <a:buNone/>
            </a:pPr>
            <a:r>
              <a:rPr lang="en-US" sz="1200" dirty="0"/>
              <a:t>The basic unit of coding – </a:t>
            </a:r>
            <a:r>
              <a:rPr lang="en-US" sz="1200" i="1" dirty="0"/>
              <a:t>protest event</a:t>
            </a:r>
            <a:r>
              <a:rPr lang="en-US" sz="1200" dirty="0"/>
              <a:t> – is defined by the following criteria:</a:t>
            </a:r>
          </a:p>
          <a:p>
            <a:pPr>
              <a:buNone/>
            </a:pPr>
            <a:r>
              <a:rPr lang="uk-UA" sz="1200" dirty="0"/>
              <a:t>1) </a:t>
            </a:r>
            <a:r>
              <a:rPr lang="en-US" sz="1200" dirty="0"/>
              <a:t>the presence of political or social demands or criticism</a:t>
            </a:r>
            <a:r>
              <a:rPr lang="uk-UA" sz="1200" dirty="0"/>
              <a:t>;</a:t>
            </a:r>
          </a:p>
          <a:p>
            <a:pPr>
              <a:buNone/>
            </a:pPr>
            <a:r>
              <a:rPr lang="uk-UA" sz="1200" dirty="0"/>
              <a:t>2) </a:t>
            </a:r>
            <a:r>
              <a:rPr lang="en-US" sz="1200" dirty="0"/>
              <a:t>it should be an action</a:t>
            </a:r>
            <a:r>
              <a:rPr lang="uk-UA" sz="1200" dirty="0"/>
              <a:t> (</a:t>
            </a:r>
            <a:r>
              <a:rPr lang="en-US" sz="1200" dirty="0"/>
              <a:t>i.e. it is not purely verbal</a:t>
            </a:r>
            <a:r>
              <a:rPr lang="uk-UA" sz="1200" dirty="0"/>
              <a:t>) </a:t>
            </a:r>
            <a:r>
              <a:rPr lang="en-US" sz="1200" dirty="0"/>
              <a:t>of public character</a:t>
            </a:r>
            <a:r>
              <a:rPr lang="uk-UA" sz="1200" dirty="0"/>
              <a:t>;</a:t>
            </a:r>
          </a:p>
          <a:p>
            <a:pPr>
              <a:buNone/>
            </a:pPr>
            <a:r>
              <a:rPr lang="uk-UA" sz="1200" dirty="0"/>
              <a:t>3) </a:t>
            </a:r>
            <a:r>
              <a:rPr lang="en-US" sz="1200" dirty="0"/>
              <a:t>it is made by a group of people or one person that are not part of the central government</a:t>
            </a:r>
            <a:r>
              <a:rPr lang="uk-UA" sz="1200" dirty="0"/>
              <a:t>;</a:t>
            </a:r>
          </a:p>
          <a:p>
            <a:pPr>
              <a:buNone/>
            </a:pPr>
            <a:r>
              <a:rPr lang="uk-UA" sz="1200" dirty="0"/>
              <a:t>4) </a:t>
            </a:r>
            <a:r>
              <a:rPr lang="en-US" sz="1200" dirty="0"/>
              <a:t>the settlement on the territory of Ukraine where the event took place and at least the approximate date of the event (up to a month) are known</a:t>
            </a:r>
            <a:r>
              <a:rPr lang="uk-UA" sz="1200" dirty="0" smtClean="0"/>
              <a:t>. </a:t>
            </a:r>
          </a:p>
          <a:p>
            <a:pPr>
              <a:buNone/>
            </a:pPr>
            <a:endParaRPr lang="uk-UA" sz="1200" b="1" dirty="0" smtClean="0"/>
          </a:p>
        </p:txBody>
      </p:sp>
      <p:sp>
        <p:nvSpPr>
          <p:cNvPr id="4" name="Содержимое 3"/>
          <p:cNvSpPr>
            <a:spLocks noGrp="1"/>
          </p:cNvSpPr>
          <p:nvPr>
            <p:ph sz="half" idx="2"/>
          </p:nvPr>
        </p:nvSpPr>
        <p:spPr/>
        <p:txBody>
          <a:bodyPr>
            <a:normAutofit fontScale="25000" lnSpcReduction="20000"/>
          </a:bodyPr>
          <a:lstStyle/>
          <a:p>
            <a:pPr algn="just">
              <a:buNone/>
            </a:pPr>
            <a:r>
              <a:rPr lang="en-US" sz="4800" dirty="0"/>
              <a:t>In addition to </a:t>
            </a:r>
            <a:r>
              <a:rPr lang="en-US" sz="4800" dirty="0" smtClean="0"/>
              <a:t>protests </a:t>
            </a:r>
            <a:r>
              <a:rPr lang="en-US" sz="4800" dirty="0"/>
              <a:t>the following types of events are included to the database: </a:t>
            </a:r>
            <a:endParaRPr lang="uk-UA" sz="4800" dirty="0"/>
          </a:p>
          <a:p>
            <a:pPr algn="just">
              <a:buNone/>
            </a:pPr>
            <a:r>
              <a:rPr lang="uk-UA" sz="4800" dirty="0"/>
              <a:t> </a:t>
            </a:r>
          </a:p>
          <a:p>
            <a:pPr algn="just" fontAlgn="base"/>
            <a:r>
              <a:rPr lang="en-US" sz="4800" dirty="0"/>
              <a:t>Positive reactions to the events</a:t>
            </a:r>
            <a:r>
              <a:rPr lang="uk-UA" sz="4800" dirty="0"/>
              <a:t> (</a:t>
            </a:r>
            <a:r>
              <a:rPr lang="en-US" sz="4800" dirty="0"/>
              <a:t>concessions</a:t>
            </a:r>
            <a:r>
              <a:rPr lang="uk-UA" sz="4800" dirty="0"/>
              <a:t>) – </a:t>
            </a:r>
            <a:r>
              <a:rPr lang="en-US" sz="4800" dirty="0"/>
              <a:t>practical actions aimed to</a:t>
            </a:r>
            <a:r>
              <a:rPr lang="uk-UA" sz="4800" dirty="0"/>
              <a:t> </a:t>
            </a:r>
            <a:r>
              <a:rPr lang="en-US" sz="4800" dirty="0"/>
              <a:t>fully or partially satisfy the demands of the protestors</a:t>
            </a:r>
            <a:r>
              <a:rPr lang="uk-UA" sz="4800" dirty="0"/>
              <a:t>. </a:t>
            </a:r>
            <a:r>
              <a:rPr lang="en-US" sz="4800" dirty="0"/>
              <a:t>Promises to satisfy the demands are not included</a:t>
            </a:r>
            <a:r>
              <a:rPr lang="uk-UA" sz="4800" dirty="0"/>
              <a:t>, </a:t>
            </a:r>
            <a:r>
              <a:rPr lang="en-US" sz="4800" dirty="0"/>
              <a:t>but official orders</a:t>
            </a:r>
            <a:r>
              <a:rPr lang="uk-UA" sz="4800" dirty="0"/>
              <a:t>, </a:t>
            </a:r>
            <a:r>
              <a:rPr lang="en-US" sz="4800" dirty="0"/>
              <a:t>decrees</a:t>
            </a:r>
            <a:r>
              <a:rPr lang="uk-UA" sz="4800" dirty="0"/>
              <a:t>, </a:t>
            </a:r>
            <a:r>
              <a:rPr lang="en-US" sz="4800" dirty="0"/>
              <a:t>commands</a:t>
            </a:r>
            <a:r>
              <a:rPr lang="uk-UA" sz="4800" dirty="0"/>
              <a:t> </a:t>
            </a:r>
            <a:r>
              <a:rPr lang="en-US" sz="4800" dirty="0"/>
              <a:t>aimed to satisfy protestor’s demands</a:t>
            </a:r>
            <a:r>
              <a:rPr lang="uk-UA" sz="4800" dirty="0"/>
              <a:t>, </a:t>
            </a:r>
            <a:r>
              <a:rPr lang="en-US" sz="4800" dirty="0"/>
              <a:t>regardless of whether they were eventually completed or not are included</a:t>
            </a:r>
            <a:r>
              <a:rPr lang="uk-UA" sz="4800" dirty="0"/>
              <a:t>.</a:t>
            </a:r>
          </a:p>
          <a:p>
            <a:pPr algn="just" fontAlgn="base"/>
            <a:r>
              <a:rPr lang="en-US" sz="4800" dirty="0"/>
              <a:t>Negative reactions to the protests</a:t>
            </a:r>
            <a:r>
              <a:rPr lang="uk-UA" sz="4800" dirty="0"/>
              <a:t> (</a:t>
            </a:r>
            <a:r>
              <a:rPr lang="en-US" sz="4800" dirty="0"/>
              <a:t>repressions</a:t>
            </a:r>
            <a:r>
              <a:rPr lang="uk-UA" sz="4800" dirty="0"/>
              <a:t>) – </a:t>
            </a:r>
            <a:r>
              <a:rPr lang="en-US" sz="4800" dirty="0"/>
              <a:t>practical actions</a:t>
            </a:r>
            <a:r>
              <a:rPr lang="uk-UA" sz="4800" dirty="0"/>
              <a:t> </a:t>
            </a:r>
            <a:r>
              <a:rPr lang="en-US" sz="4800" dirty="0"/>
              <a:t>aimed to</a:t>
            </a:r>
            <a:r>
              <a:rPr lang="uk-UA" sz="4800" dirty="0"/>
              <a:t> </a:t>
            </a:r>
            <a:r>
              <a:rPr lang="en-US" sz="4800" dirty="0"/>
              <a:t>prevent or</a:t>
            </a:r>
            <a:r>
              <a:rPr lang="uk-UA" sz="4800" dirty="0"/>
              <a:t> </a:t>
            </a:r>
            <a:r>
              <a:rPr lang="en-US" sz="4800" dirty="0"/>
              <a:t>to suppress</a:t>
            </a:r>
            <a:r>
              <a:rPr lang="uk-UA" sz="4800" dirty="0"/>
              <a:t> </a:t>
            </a:r>
            <a:r>
              <a:rPr lang="en-US" sz="4800" dirty="0"/>
              <a:t>protest actions</a:t>
            </a:r>
            <a:r>
              <a:rPr lang="uk-UA" sz="4800" dirty="0"/>
              <a:t>, </a:t>
            </a:r>
            <a:r>
              <a:rPr lang="en-US" sz="4800" dirty="0"/>
              <a:t>pressure on the protestors</a:t>
            </a:r>
            <a:r>
              <a:rPr lang="uk-UA" sz="4800" dirty="0"/>
              <a:t>, </a:t>
            </a:r>
            <a:r>
              <a:rPr lang="en-US" sz="4800" dirty="0"/>
              <a:t>both physical and legal</a:t>
            </a:r>
            <a:r>
              <a:rPr lang="uk-UA" sz="4800" dirty="0"/>
              <a:t>, </a:t>
            </a:r>
            <a:r>
              <a:rPr lang="en-US" sz="4800" dirty="0"/>
              <a:t>by the state or non-government organizations</a:t>
            </a:r>
            <a:r>
              <a:rPr lang="uk-UA" sz="4800" dirty="0"/>
              <a:t>-</a:t>
            </a:r>
            <a:r>
              <a:rPr lang="en-US" sz="4800" dirty="0"/>
              <a:t>objects of a protest</a:t>
            </a:r>
            <a:r>
              <a:rPr lang="uk-UA" sz="4800" dirty="0"/>
              <a:t>. </a:t>
            </a:r>
          </a:p>
          <a:p>
            <a:pPr algn="just" fontAlgn="base"/>
            <a:r>
              <a:rPr lang="en-US" sz="4800" dirty="0"/>
              <a:t>Other repressions</a:t>
            </a:r>
            <a:r>
              <a:rPr lang="uk-UA" sz="4800" dirty="0"/>
              <a:t> (</a:t>
            </a:r>
            <a:r>
              <a:rPr lang="en-US" sz="4800" dirty="0"/>
              <a:t>systematic coding started</a:t>
            </a:r>
            <a:r>
              <a:rPr lang="uk-UA" sz="4800" dirty="0"/>
              <a:t> </a:t>
            </a:r>
            <a:r>
              <a:rPr lang="en-US" sz="4800" dirty="0"/>
              <a:t>from July 28, 2014</a:t>
            </a:r>
            <a:r>
              <a:rPr lang="uk-UA" sz="4800" dirty="0"/>
              <a:t>) – </a:t>
            </a:r>
            <a:r>
              <a:rPr lang="en-US" sz="4800" dirty="0"/>
              <a:t>practical actions</a:t>
            </a:r>
            <a:r>
              <a:rPr lang="uk-UA" sz="4800" dirty="0"/>
              <a:t> </a:t>
            </a:r>
            <a:r>
              <a:rPr lang="en-US" sz="4800" dirty="0"/>
              <a:t>of the government</a:t>
            </a:r>
            <a:r>
              <a:rPr lang="uk-UA" sz="4800" dirty="0"/>
              <a:t> </a:t>
            </a:r>
            <a:r>
              <a:rPr lang="en-US" sz="4800" dirty="0"/>
              <a:t>or private companies</a:t>
            </a:r>
            <a:r>
              <a:rPr lang="uk-UA" sz="4800" dirty="0"/>
              <a:t> </a:t>
            </a:r>
            <a:r>
              <a:rPr lang="en-US" sz="4800" dirty="0"/>
              <a:t>aimed to prevent or suppress</a:t>
            </a:r>
            <a:r>
              <a:rPr lang="uk-UA" sz="4800" dirty="0"/>
              <a:t> </a:t>
            </a:r>
            <a:r>
              <a:rPr lang="en-US" sz="4800" dirty="0"/>
              <a:t>critical or opposing</a:t>
            </a:r>
            <a:r>
              <a:rPr lang="uk-UA" sz="4800" dirty="0"/>
              <a:t> </a:t>
            </a:r>
            <a:r>
              <a:rPr lang="en-US" sz="4800" dirty="0"/>
              <a:t>sociopolitical activity</a:t>
            </a:r>
            <a:r>
              <a:rPr lang="uk-UA" sz="4800" dirty="0"/>
              <a:t> </a:t>
            </a:r>
            <a:r>
              <a:rPr lang="en-US" sz="4800" dirty="0"/>
              <a:t>which does not fit the definition of the protest event</a:t>
            </a:r>
            <a:r>
              <a:rPr lang="uk-UA" sz="4800" dirty="0"/>
              <a:t>.</a:t>
            </a:r>
          </a:p>
          <a:p>
            <a:pPr algn="just">
              <a:buNone/>
            </a:pPr>
            <a:r>
              <a:rPr lang="uk-UA" sz="4800" dirty="0"/>
              <a:t> </a:t>
            </a:r>
          </a:p>
          <a:p>
            <a:pPr marL="0" indent="0" algn="just">
              <a:buNone/>
            </a:pPr>
            <a:r>
              <a:rPr lang="en-US" sz="4800" dirty="0"/>
              <a:t>Every event is coded separately</a:t>
            </a:r>
            <a:r>
              <a:rPr lang="uk-UA" sz="4800" dirty="0"/>
              <a:t>, </a:t>
            </a:r>
            <a:r>
              <a:rPr lang="en-US" sz="4800" dirty="0"/>
              <a:t>even if it is connected to the previous one</a:t>
            </a:r>
            <a:r>
              <a:rPr lang="uk-UA" sz="4800" dirty="0"/>
              <a:t> </a:t>
            </a:r>
            <a:r>
              <a:rPr lang="en-US" sz="4800" dirty="0"/>
              <a:t>except for some extremely similar typical</a:t>
            </a:r>
            <a:r>
              <a:rPr lang="uk-UA" sz="4800" dirty="0"/>
              <a:t> </a:t>
            </a:r>
            <a:r>
              <a:rPr lang="en-US" sz="4800" dirty="0"/>
              <a:t>sequences of events</a:t>
            </a:r>
            <a:r>
              <a:rPr lang="uk-UA" sz="4800" dirty="0"/>
              <a:t>. </a:t>
            </a:r>
            <a:r>
              <a:rPr lang="en-US" sz="4800" dirty="0"/>
              <a:t>Only those events are coded which </a:t>
            </a:r>
            <a:r>
              <a:rPr lang="en-US" sz="4800" i="1" dirty="0"/>
              <a:t>have already happened</a:t>
            </a:r>
            <a:r>
              <a:rPr lang="uk-UA" sz="4800" dirty="0"/>
              <a:t> </a:t>
            </a:r>
            <a:r>
              <a:rPr lang="en-US" sz="4800" dirty="0"/>
              <a:t>according to mass media reports</a:t>
            </a:r>
            <a:r>
              <a:rPr lang="uk-UA" sz="4800" dirty="0"/>
              <a:t>. </a:t>
            </a:r>
            <a:r>
              <a:rPr lang="en-US" sz="4800" dirty="0"/>
              <a:t>However</a:t>
            </a:r>
            <a:r>
              <a:rPr lang="uk-UA" sz="4800" dirty="0"/>
              <a:t>,</a:t>
            </a:r>
            <a:r>
              <a:rPr lang="en-US" sz="4800" dirty="0"/>
              <a:t> </a:t>
            </a:r>
            <a:r>
              <a:rPr lang="en-US" sz="4800" i="1" dirty="0"/>
              <a:t>unsuccessful attempts of protest events </a:t>
            </a:r>
            <a:r>
              <a:rPr lang="en-US" sz="4800" dirty="0"/>
              <a:t>which were prevented by law-enforcement bodies are coded.</a:t>
            </a:r>
            <a:r>
              <a:rPr lang="uk-UA" sz="4800" dirty="0"/>
              <a:t> </a:t>
            </a:r>
            <a:r>
              <a:rPr lang="en-US" sz="4800" dirty="0"/>
              <a:t>The protest activities which were canceled by protestors because of a court order are not included into the database.</a:t>
            </a:r>
            <a:r>
              <a:rPr lang="ru-RU" sz="4800" dirty="0"/>
              <a:t> </a:t>
            </a:r>
            <a:r>
              <a:rPr lang="en-US" sz="4800" dirty="0"/>
              <a:t>A multi-day event is considered to be a single event regardless of its duration</a:t>
            </a:r>
            <a:r>
              <a:rPr lang="en-US" sz="4800" dirty="0" smtClean="0"/>
              <a:t>.</a:t>
            </a:r>
            <a:endParaRPr lang="uk-UA" sz="4800"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32</a:t>
            </a:fld>
            <a:endParaRPr lang="uk-UA" dirty="0"/>
          </a:p>
        </p:txBody>
      </p:sp>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2400" b="1" dirty="0"/>
              <a:t>Events typology and</a:t>
            </a:r>
            <a:r>
              <a:rPr lang="uk-UA" sz="2400" b="1" dirty="0" smtClean="0"/>
              <a:t> </a:t>
            </a:r>
            <a:r>
              <a:rPr lang="en-US" sz="2400" b="1" dirty="0" smtClean="0"/>
              <a:t>a note on data</a:t>
            </a:r>
            <a:endParaRPr lang="uk-UA" sz="2400" b="1" dirty="0"/>
          </a:p>
        </p:txBody>
      </p:sp>
      <p:sp>
        <p:nvSpPr>
          <p:cNvPr id="3" name="Содержимое 2"/>
          <p:cNvSpPr>
            <a:spLocks noGrp="1"/>
          </p:cNvSpPr>
          <p:nvPr>
            <p:ph sz="half" idx="1"/>
          </p:nvPr>
        </p:nvSpPr>
        <p:spPr>
          <a:xfrm>
            <a:off x="457200" y="1600200"/>
            <a:ext cx="4038600" cy="4997152"/>
          </a:xfrm>
        </p:spPr>
        <p:txBody>
          <a:bodyPr>
            <a:noAutofit/>
          </a:bodyPr>
          <a:lstStyle/>
          <a:p>
            <a:pPr algn="just">
              <a:buNone/>
            </a:pPr>
            <a:r>
              <a:rPr lang="en-US" sz="1200" b="1" dirty="0"/>
              <a:t>The regions of Ukraine are defined as follows</a:t>
            </a:r>
            <a:r>
              <a:rPr lang="uk-UA" sz="1200" dirty="0"/>
              <a:t>:</a:t>
            </a:r>
          </a:p>
          <a:p>
            <a:pPr algn="just">
              <a:buNone/>
            </a:pPr>
            <a:r>
              <a:rPr lang="en-US" sz="1200" i="1" dirty="0"/>
              <a:t>Center</a:t>
            </a:r>
            <a:r>
              <a:rPr lang="uk-UA" sz="1200" dirty="0"/>
              <a:t>: </a:t>
            </a:r>
            <a:r>
              <a:rPr lang="en-US" sz="1200" dirty="0" err="1"/>
              <a:t>Zhytomyrska</a:t>
            </a:r>
            <a:r>
              <a:rPr lang="uk-UA" sz="1200" dirty="0"/>
              <a:t>, </a:t>
            </a:r>
            <a:r>
              <a:rPr lang="en-US" sz="1200" dirty="0" err="1"/>
              <a:t>Kyivska</a:t>
            </a:r>
            <a:r>
              <a:rPr lang="uk-UA" sz="1200" dirty="0"/>
              <a:t>, </a:t>
            </a:r>
            <a:r>
              <a:rPr lang="en-US" sz="1200" dirty="0" err="1"/>
              <a:t>Chernihivska</a:t>
            </a:r>
            <a:r>
              <a:rPr lang="uk-UA" sz="1200" dirty="0"/>
              <a:t>, </a:t>
            </a:r>
            <a:r>
              <a:rPr lang="en-US" sz="1200" dirty="0" err="1"/>
              <a:t>Sumska</a:t>
            </a:r>
            <a:r>
              <a:rPr lang="uk-UA" sz="1200" dirty="0"/>
              <a:t>, </a:t>
            </a:r>
            <a:r>
              <a:rPr lang="en-US" sz="1200" dirty="0" err="1"/>
              <a:t>Vinnytska</a:t>
            </a:r>
            <a:r>
              <a:rPr lang="uk-UA" sz="1200" dirty="0"/>
              <a:t>, </a:t>
            </a:r>
            <a:r>
              <a:rPr lang="en-US" sz="1200" dirty="0" err="1"/>
              <a:t>Cherkaska</a:t>
            </a:r>
            <a:r>
              <a:rPr lang="uk-UA" sz="1200" dirty="0"/>
              <a:t>, </a:t>
            </a:r>
            <a:r>
              <a:rPr lang="en-US" sz="1200" dirty="0" err="1"/>
              <a:t>Kirovohradska</a:t>
            </a:r>
            <a:r>
              <a:rPr lang="uk-UA" sz="1200" dirty="0"/>
              <a:t>, </a:t>
            </a:r>
            <a:r>
              <a:rPr lang="en-US" sz="1200" dirty="0" err="1"/>
              <a:t>Poltavska</a:t>
            </a:r>
            <a:r>
              <a:rPr lang="en-US" sz="1200" dirty="0"/>
              <a:t> oblasts</a:t>
            </a:r>
            <a:r>
              <a:rPr lang="uk-UA" sz="1200" dirty="0"/>
              <a:t>;</a:t>
            </a:r>
          </a:p>
          <a:p>
            <a:pPr algn="just">
              <a:buNone/>
            </a:pPr>
            <a:r>
              <a:rPr lang="en-US" sz="1200" i="1" dirty="0"/>
              <a:t>Crimea</a:t>
            </a:r>
            <a:r>
              <a:rPr lang="uk-UA" sz="1200" dirty="0"/>
              <a:t>: </a:t>
            </a:r>
            <a:r>
              <a:rPr lang="en-US" sz="1200" dirty="0"/>
              <a:t>Autonomous Republic of Crimea and the city of Sevastopol</a:t>
            </a:r>
            <a:r>
              <a:rPr lang="uk-UA" sz="1200" dirty="0"/>
              <a:t>;</a:t>
            </a:r>
            <a:endParaRPr lang="en-US" sz="1200" dirty="0"/>
          </a:p>
          <a:p>
            <a:pPr algn="just">
              <a:buNone/>
            </a:pPr>
            <a:r>
              <a:rPr lang="en-US" sz="1200" i="1" dirty="0"/>
              <a:t>Donbass:</a:t>
            </a:r>
            <a:r>
              <a:rPr lang="en-US" sz="1200" dirty="0"/>
              <a:t> </a:t>
            </a:r>
            <a:r>
              <a:rPr lang="en-US" sz="1200" dirty="0" err="1"/>
              <a:t>Donetska</a:t>
            </a:r>
            <a:r>
              <a:rPr lang="uk-UA" sz="1200" dirty="0"/>
              <a:t>, </a:t>
            </a:r>
            <a:r>
              <a:rPr lang="en-US" sz="1200" dirty="0" err="1"/>
              <a:t>Luhanska</a:t>
            </a:r>
            <a:r>
              <a:rPr lang="en-US" sz="1200" dirty="0"/>
              <a:t>;</a:t>
            </a:r>
            <a:endParaRPr lang="uk-UA" sz="1200" dirty="0"/>
          </a:p>
          <a:p>
            <a:pPr algn="just">
              <a:buNone/>
            </a:pPr>
            <a:r>
              <a:rPr lang="en-US" sz="1200" i="1" dirty="0"/>
              <a:t>East</a:t>
            </a:r>
            <a:r>
              <a:rPr lang="uk-UA" sz="1200" dirty="0"/>
              <a:t>: </a:t>
            </a:r>
            <a:r>
              <a:rPr lang="en-US" sz="1200" dirty="0" err="1"/>
              <a:t>Kharkivska</a:t>
            </a:r>
            <a:r>
              <a:rPr lang="uk-UA" sz="1200" dirty="0"/>
              <a:t>,, </a:t>
            </a:r>
            <a:r>
              <a:rPr lang="en-US" sz="1200" dirty="0" err="1"/>
              <a:t>Dnipropetrovska</a:t>
            </a:r>
            <a:r>
              <a:rPr lang="uk-UA" sz="1200" dirty="0"/>
              <a:t>, </a:t>
            </a:r>
            <a:r>
              <a:rPr lang="en-US" sz="1200" dirty="0" err="1"/>
              <a:t>Zaporizka</a:t>
            </a:r>
            <a:r>
              <a:rPr lang="en-US" sz="1200" dirty="0"/>
              <a:t> oblasts</a:t>
            </a:r>
            <a:r>
              <a:rPr lang="uk-UA" sz="1200" dirty="0"/>
              <a:t>;</a:t>
            </a:r>
          </a:p>
          <a:p>
            <a:pPr algn="just">
              <a:buNone/>
            </a:pPr>
            <a:r>
              <a:rPr lang="en-US" sz="1200" i="1" dirty="0"/>
              <a:t>Kyiv</a:t>
            </a:r>
            <a:r>
              <a:rPr lang="uk-UA" sz="1200" dirty="0"/>
              <a:t>: </a:t>
            </a:r>
            <a:r>
              <a:rPr lang="en-US" sz="1200" dirty="0"/>
              <a:t>the city of Kyiv</a:t>
            </a:r>
            <a:r>
              <a:rPr lang="uk-UA" sz="1200" dirty="0"/>
              <a:t>;</a:t>
            </a:r>
          </a:p>
          <a:p>
            <a:pPr algn="just">
              <a:buNone/>
            </a:pPr>
            <a:r>
              <a:rPr lang="en-US" sz="1200" i="1" dirty="0"/>
              <a:t>South</a:t>
            </a:r>
            <a:r>
              <a:rPr lang="uk-UA" sz="1200" dirty="0"/>
              <a:t>: </a:t>
            </a:r>
            <a:r>
              <a:rPr lang="en-US" sz="1200" dirty="0" err="1"/>
              <a:t>Odeska</a:t>
            </a:r>
            <a:r>
              <a:rPr lang="uk-UA" sz="1200" dirty="0"/>
              <a:t>, </a:t>
            </a:r>
            <a:r>
              <a:rPr lang="en-US" sz="1200" dirty="0" err="1"/>
              <a:t>Mykolaivska</a:t>
            </a:r>
            <a:r>
              <a:rPr lang="uk-UA" sz="1200" dirty="0"/>
              <a:t>, </a:t>
            </a:r>
            <a:r>
              <a:rPr lang="en-US" sz="1200" dirty="0" err="1"/>
              <a:t>Khersonska</a:t>
            </a:r>
            <a:r>
              <a:rPr lang="en-US" sz="1200" dirty="0"/>
              <a:t> oblasts</a:t>
            </a:r>
            <a:r>
              <a:rPr lang="uk-UA" sz="1200" dirty="0"/>
              <a:t>;</a:t>
            </a:r>
          </a:p>
          <a:p>
            <a:pPr algn="just">
              <a:buNone/>
            </a:pPr>
            <a:r>
              <a:rPr lang="en-US" sz="1200" i="1" dirty="0"/>
              <a:t>West</a:t>
            </a:r>
            <a:r>
              <a:rPr lang="uk-UA" sz="1200" dirty="0"/>
              <a:t>: </a:t>
            </a:r>
            <a:r>
              <a:rPr lang="en-US" sz="1200" dirty="0" err="1"/>
              <a:t>Volynska</a:t>
            </a:r>
            <a:r>
              <a:rPr lang="uk-UA" sz="1200" dirty="0"/>
              <a:t>, </a:t>
            </a:r>
            <a:r>
              <a:rPr lang="en-US" sz="1200" dirty="0" err="1"/>
              <a:t>Rivnenska</a:t>
            </a:r>
            <a:r>
              <a:rPr lang="uk-UA" sz="1200" dirty="0"/>
              <a:t>, </a:t>
            </a:r>
            <a:r>
              <a:rPr lang="en-US" sz="1200" dirty="0" err="1"/>
              <a:t>Lvivska</a:t>
            </a:r>
            <a:r>
              <a:rPr lang="uk-UA" sz="1200" dirty="0"/>
              <a:t>, </a:t>
            </a:r>
            <a:r>
              <a:rPr lang="en-US" sz="1200" dirty="0" err="1"/>
              <a:t>Ternopilska</a:t>
            </a:r>
            <a:r>
              <a:rPr lang="uk-UA" sz="1200" dirty="0"/>
              <a:t>, </a:t>
            </a:r>
            <a:r>
              <a:rPr lang="en-US" sz="1200" dirty="0" err="1"/>
              <a:t>Ivano-Frankivska</a:t>
            </a:r>
            <a:r>
              <a:rPr lang="uk-UA" sz="1200" dirty="0"/>
              <a:t>, </a:t>
            </a:r>
            <a:r>
              <a:rPr lang="en-US" sz="1200" dirty="0" err="1"/>
              <a:t>Chernivetska</a:t>
            </a:r>
            <a:r>
              <a:rPr lang="uk-UA" sz="1200" dirty="0"/>
              <a:t>, </a:t>
            </a:r>
            <a:r>
              <a:rPr lang="en-US" sz="1200" dirty="0" err="1"/>
              <a:t>Zakarpatska</a:t>
            </a:r>
            <a:r>
              <a:rPr lang="uk-UA" sz="1200" dirty="0"/>
              <a:t>.</a:t>
            </a:r>
          </a:p>
          <a:p>
            <a:pPr algn="just">
              <a:buNone/>
            </a:pPr>
            <a:endParaRPr lang="uk-UA" sz="1200" dirty="0"/>
          </a:p>
          <a:p>
            <a:pPr algn="just">
              <a:buNone/>
            </a:pPr>
            <a:r>
              <a:rPr lang="en-US" sz="1200" dirty="0"/>
              <a:t>By the </a:t>
            </a:r>
            <a:r>
              <a:rPr lang="en-US" sz="1200" b="1" dirty="0"/>
              <a:t>tactics</a:t>
            </a:r>
            <a:r>
              <a:rPr lang="en-US" sz="1200" dirty="0"/>
              <a:t> we divide protests into three categories:</a:t>
            </a:r>
          </a:p>
          <a:p>
            <a:pPr algn="just">
              <a:buNone/>
            </a:pPr>
            <a:r>
              <a:rPr lang="en-US" sz="1200" i="1" dirty="0"/>
              <a:t>conventional</a:t>
            </a:r>
            <a:r>
              <a:rPr lang="en-US" sz="1200" dirty="0"/>
              <a:t> – well-known and commonly accepted forms of protest that do not impose direct pressure on the protest targets, such as pickets, rallies, demonstrations, performances, etc.;</a:t>
            </a:r>
          </a:p>
          <a:p>
            <a:pPr algn="just">
              <a:buNone/>
            </a:pPr>
            <a:r>
              <a:rPr lang="en-US" sz="1200" i="1" dirty="0"/>
              <a:t>confrontational </a:t>
            </a:r>
            <a:r>
              <a:rPr lang="en-US" sz="1200" dirty="0"/>
              <a:t>- protest actions involving direct pressure on the goals of a protest (‘direct action’) but not yet causing any direct damage for people or property, such as blocking roads, strikes, hunger strikes, etc.;</a:t>
            </a:r>
          </a:p>
          <a:p>
            <a:pPr algn="just">
              <a:buNone/>
            </a:pPr>
            <a:r>
              <a:rPr lang="en-US" sz="1200" i="1" dirty="0"/>
              <a:t>violent </a:t>
            </a:r>
            <a:r>
              <a:rPr lang="en-US" sz="1200" dirty="0"/>
              <a:t>– protest actions with causing (or threat of causing) of direct damage to people or property, such as beating or vandalism</a:t>
            </a:r>
            <a:r>
              <a:rPr lang="en-US" sz="1200" dirty="0" smtClean="0"/>
              <a:t>.</a:t>
            </a:r>
            <a:endParaRPr lang="uk-UA" sz="1200" dirty="0" smtClean="0"/>
          </a:p>
          <a:p>
            <a:pPr algn="just">
              <a:buNone/>
            </a:pPr>
            <a:endParaRPr lang="uk-UA" sz="1200" dirty="0" smtClean="0"/>
          </a:p>
        </p:txBody>
      </p:sp>
      <p:sp>
        <p:nvSpPr>
          <p:cNvPr id="4" name="Содержимое 3"/>
          <p:cNvSpPr>
            <a:spLocks noGrp="1"/>
          </p:cNvSpPr>
          <p:nvPr>
            <p:ph sz="half" idx="2"/>
          </p:nvPr>
        </p:nvSpPr>
        <p:spPr>
          <a:xfrm>
            <a:off x="4648200" y="1600200"/>
            <a:ext cx="4038600" cy="4925144"/>
          </a:xfrm>
        </p:spPr>
        <p:txBody>
          <a:bodyPr>
            <a:normAutofit/>
          </a:bodyPr>
          <a:lstStyle/>
          <a:p>
            <a:pPr marL="0" lvl="0" indent="0" algn="just">
              <a:buNone/>
              <a:defRPr/>
            </a:pPr>
            <a:r>
              <a:rPr lang="en-GB" sz="1200" b="1" dirty="0" smtClean="0"/>
              <a:t>Note on data</a:t>
            </a:r>
            <a:endParaRPr lang="ru-RU" sz="1200" b="1" dirty="0" smtClean="0"/>
          </a:p>
          <a:p>
            <a:pPr marL="0" lvl="0" indent="0" algn="just">
              <a:buNone/>
              <a:defRPr/>
            </a:pPr>
            <a:r>
              <a:rPr lang="en-US" sz="1200" dirty="0" smtClean="0"/>
              <a:t>Data of 2014 do not include combat actions in ‘Anti-terrorist operation’ area. Also </a:t>
            </a:r>
            <a:r>
              <a:rPr lang="en-US" sz="1200" dirty="0"/>
              <a:t>data on violence against civilians in </a:t>
            </a:r>
            <a:r>
              <a:rPr lang="en-US" sz="1200" dirty="0" smtClean="0"/>
              <a:t>Donbas do not </a:t>
            </a:r>
            <a:r>
              <a:rPr lang="en-US" sz="1200" dirty="0"/>
              <a:t>include violence against law enforcement officers or armed forces of Ukraine, as well as against the militia of the </a:t>
            </a:r>
            <a:r>
              <a:rPr lang="en-US" sz="1200" dirty="0" smtClean="0"/>
              <a:t>separatist republics. </a:t>
            </a:r>
            <a:r>
              <a:rPr lang="en-US" sz="1200" dirty="0"/>
              <a:t>Instead, </a:t>
            </a:r>
            <a:r>
              <a:rPr lang="en-US" sz="1200" dirty="0" smtClean="0"/>
              <a:t>these </a:t>
            </a:r>
            <a:r>
              <a:rPr lang="en-US" sz="1200" dirty="0"/>
              <a:t>data </a:t>
            </a:r>
            <a:r>
              <a:rPr lang="en-US" sz="1200" dirty="0" smtClean="0"/>
              <a:t>include </a:t>
            </a:r>
            <a:r>
              <a:rPr lang="en-US" sz="1200" dirty="0"/>
              <a:t>the so-called "questionable" events for which there is no certainty whether they were </a:t>
            </a:r>
            <a:r>
              <a:rPr lang="en-US" sz="1200" dirty="0" smtClean="0"/>
              <a:t>of socio-political nature or a </a:t>
            </a:r>
            <a:r>
              <a:rPr lang="en-US" sz="1200" dirty="0"/>
              <a:t>criminal act. </a:t>
            </a:r>
            <a:r>
              <a:rPr lang="en-US" sz="1200" dirty="0" smtClean="0"/>
              <a:t>Usually we exclude </a:t>
            </a:r>
            <a:r>
              <a:rPr lang="en-US" sz="1200" dirty="0"/>
              <a:t>such events</a:t>
            </a:r>
            <a:r>
              <a:rPr lang="en-US" sz="1200" dirty="0" smtClean="0"/>
              <a:t> </a:t>
            </a:r>
            <a:r>
              <a:rPr lang="en-US" sz="1200" dirty="0"/>
              <a:t>from the calculations.</a:t>
            </a:r>
          </a:p>
          <a:p>
            <a:pPr marL="0" lvl="0" indent="0" algn="just">
              <a:buNone/>
              <a:defRPr/>
            </a:pPr>
            <a:r>
              <a:rPr lang="en-US" sz="1200" dirty="0"/>
              <a:t>Compared </a:t>
            </a:r>
            <a:r>
              <a:rPr lang="en-US" sz="1200" dirty="0" smtClean="0"/>
              <a:t>to </a:t>
            </a:r>
            <a:r>
              <a:rPr lang="en-US" sz="1200" dirty="0"/>
              <a:t>the previous report </a:t>
            </a:r>
            <a:r>
              <a:rPr lang="en-US" sz="1200" dirty="0" smtClean="0"/>
              <a:t>of </a:t>
            </a:r>
            <a:r>
              <a:rPr lang="en-US" sz="1200" dirty="0"/>
              <a:t>August </a:t>
            </a:r>
            <a:r>
              <a:rPr lang="en-US" sz="1200" dirty="0" smtClean="0"/>
              <a:t>2014, there is a notable significant growth in </a:t>
            </a:r>
            <a:r>
              <a:rPr lang="en-US" sz="1200" dirty="0"/>
              <a:t>the number of </a:t>
            </a:r>
            <a:r>
              <a:rPr lang="en-US" sz="1200" dirty="0" smtClean="0"/>
              <a:t>negative reactions </a:t>
            </a:r>
            <a:r>
              <a:rPr lang="en-US" sz="1200" dirty="0"/>
              <a:t>and other repressions in </a:t>
            </a:r>
            <a:r>
              <a:rPr lang="en-US" sz="1200" dirty="0" smtClean="0"/>
              <a:t>August. These </a:t>
            </a:r>
            <a:r>
              <a:rPr lang="en-US" sz="1200" dirty="0"/>
              <a:t>events </a:t>
            </a:r>
            <a:r>
              <a:rPr lang="en-US" sz="1200" dirty="0" smtClean="0"/>
              <a:t>were primarily </a:t>
            </a:r>
            <a:r>
              <a:rPr lang="en-US" sz="1200" dirty="0"/>
              <a:t>violence against civilians and were not included in the calculations of the previous </a:t>
            </a:r>
            <a:r>
              <a:rPr lang="en-US" sz="1200" dirty="0" smtClean="0"/>
              <a:t>report</a:t>
            </a:r>
            <a:r>
              <a:rPr lang="uk-UA" sz="1200" dirty="0" smtClean="0"/>
              <a:t>. </a:t>
            </a:r>
            <a:r>
              <a:rPr lang="en-US" sz="1200" dirty="0" smtClean="0"/>
              <a:t>Also, a significant </a:t>
            </a:r>
            <a:r>
              <a:rPr lang="en-US" sz="1200" dirty="0"/>
              <a:t>number of protest </a:t>
            </a:r>
            <a:r>
              <a:rPr lang="en-US" sz="1200" dirty="0" smtClean="0"/>
              <a:t>events was added that had not been </a:t>
            </a:r>
            <a:r>
              <a:rPr lang="en-US" sz="1200" dirty="0"/>
              <a:t>reported </a:t>
            </a:r>
            <a:r>
              <a:rPr lang="en-US" sz="1200" dirty="0" smtClean="0"/>
              <a:t>by the time we started to work with August database</a:t>
            </a:r>
            <a:r>
              <a:rPr lang="uk-UA" sz="1200" dirty="0" smtClean="0"/>
              <a:t>.</a:t>
            </a:r>
            <a:endParaRPr lang="uk-UA" sz="1200" dirty="0"/>
          </a:p>
          <a:p>
            <a:pPr marL="0" lvl="0" indent="0" algn="just">
              <a:buNone/>
              <a:defRPr/>
            </a:pPr>
            <a:endParaRPr lang="uk-UA" sz="1200"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33</a:t>
            </a:fld>
            <a:endParaRPr lang="uk-UA" dirty="0"/>
          </a:p>
        </p:txBody>
      </p:sp>
      <p:pic>
        <p:nvPicPr>
          <p:cNvPr id="8" name="Рисунок 7"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2400" b="1" dirty="0" smtClean="0"/>
              <a:t>Background information and contacts</a:t>
            </a:r>
            <a:endParaRPr lang="uk-UA" sz="2400" b="1" dirty="0"/>
          </a:p>
        </p:txBody>
      </p:sp>
      <p:sp>
        <p:nvSpPr>
          <p:cNvPr id="4" name="Содержимое 3"/>
          <p:cNvSpPr>
            <a:spLocks noGrp="1"/>
          </p:cNvSpPr>
          <p:nvPr>
            <p:ph sz="half" idx="2"/>
          </p:nvPr>
        </p:nvSpPr>
        <p:spPr>
          <a:xfrm>
            <a:off x="539552" y="1600200"/>
            <a:ext cx="8147248" cy="4925144"/>
          </a:xfrm>
        </p:spPr>
        <p:txBody>
          <a:bodyPr>
            <a:normAutofit/>
          </a:bodyPr>
          <a:lstStyle/>
          <a:p>
            <a:pPr marL="0" lvl="0" indent="0" algn="just">
              <a:buNone/>
              <a:defRPr/>
            </a:pPr>
            <a:r>
              <a:rPr lang="en-GB" sz="1800" b="1" dirty="0" err="1"/>
              <a:t>Center</a:t>
            </a:r>
            <a:r>
              <a:rPr lang="uk-UA" sz="1800" b="1" dirty="0"/>
              <a:t> </a:t>
            </a:r>
            <a:r>
              <a:rPr lang="en-US" sz="1800" b="1" dirty="0"/>
              <a:t>for Social and Labor Research </a:t>
            </a:r>
            <a:r>
              <a:rPr lang="en-US" sz="1800" dirty="0"/>
              <a:t>was created in 2014 as an independent non-profit centre for the analysis of socioeconomic problems, collective protests, labor relations and conflicts. From August 2014 it includes the team that has been monitoring protests, repressions and concessions at the Centre for Society Research since 2009, but had to leave it because of the fundamental differences in the vision on further development of this organization.</a:t>
            </a:r>
            <a:endParaRPr lang="uk-UA" sz="1800" dirty="0"/>
          </a:p>
          <a:p>
            <a:pPr marL="0" lvl="0" indent="0" algn="just">
              <a:buNone/>
              <a:defRPr/>
            </a:pPr>
            <a:endParaRPr lang="uk-UA" sz="1800" b="1" dirty="0"/>
          </a:p>
          <a:p>
            <a:pPr marL="0" lvl="0" indent="0" algn="ctr">
              <a:buNone/>
              <a:defRPr/>
            </a:pPr>
            <a:r>
              <a:rPr lang="en-US" sz="2000" b="1" dirty="0"/>
              <a:t>Our contacts</a:t>
            </a:r>
            <a:r>
              <a:rPr lang="uk-UA" sz="2000" b="1" dirty="0"/>
              <a:t>:</a:t>
            </a:r>
            <a:endParaRPr lang="uk-UA" sz="2000" b="1" dirty="0">
              <a:hlinkClick r:id="rId2"/>
            </a:endParaRPr>
          </a:p>
          <a:p>
            <a:pPr marL="0" lvl="0" indent="0" algn="ctr">
              <a:buNone/>
              <a:defRPr/>
            </a:pPr>
            <a:r>
              <a:rPr lang="en-US" sz="2000" dirty="0">
                <a:solidFill>
                  <a:schemeClr val="tx1">
                    <a:tint val="75000"/>
                  </a:schemeClr>
                </a:solidFill>
                <a:hlinkClick r:id="rId3"/>
              </a:rPr>
              <a:t>info@cslr.org.ua</a:t>
            </a:r>
            <a:endParaRPr lang="uk-UA" sz="2000" dirty="0">
              <a:solidFill>
                <a:schemeClr val="tx1">
                  <a:tint val="75000"/>
                </a:schemeClr>
              </a:solidFill>
            </a:endParaRPr>
          </a:p>
          <a:p>
            <a:pPr marL="0" lvl="0" indent="0" algn="ctr">
              <a:buNone/>
              <a:defRPr/>
            </a:pPr>
            <a:r>
              <a:rPr lang="uk-UA" sz="2000" dirty="0"/>
              <a:t>+38 097 3964499</a:t>
            </a:r>
          </a:p>
          <a:p>
            <a:pPr marL="0" lvl="0" indent="0" algn="ctr">
              <a:buNone/>
              <a:defRPr/>
            </a:pPr>
            <a:r>
              <a:rPr lang="uk-UA" sz="2000" dirty="0"/>
              <a:t>(</a:t>
            </a:r>
            <a:r>
              <a:rPr lang="en-US" sz="2000" dirty="0" err="1"/>
              <a:t>Volodymyr</a:t>
            </a:r>
            <a:r>
              <a:rPr lang="en-US" sz="2000" dirty="0"/>
              <a:t> </a:t>
            </a:r>
            <a:r>
              <a:rPr lang="en-US" sz="2000" dirty="0" err="1"/>
              <a:t>Ishchenko</a:t>
            </a:r>
            <a:r>
              <a:rPr lang="uk-UA" sz="2000" dirty="0"/>
              <a:t>)</a:t>
            </a:r>
          </a:p>
        </p:txBody>
      </p:sp>
      <p:sp>
        <p:nvSpPr>
          <p:cNvPr id="6" name="Номер слайда 5"/>
          <p:cNvSpPr>
            <a:spLocks noGrp="1"/>
          </p:cNvSpPr>
          <p:nvPr>
            <p:ph type="sldNum" sz="quarter" idx="12"/>
          </p:nvPr>
        </p:nvSpPr>
        <p:spPr/>
        <p:txBody>
          <a:bodyPr/>
          <a:lstStyle/>
          <a:p>
            <a:fld id="{CA93C185-B7C5-4DCA-B2A8-0480B91F7B83}" type="slidenum">
              <a:rPr lang="uk-UA" smtClean="0"/>
              <a:pPr/>
              <a:t>34</a:t>
            </a:fld>
            <a:endParaRPr lang="uk-UA" dirty="0"/>
          </a:p>
        </p:txBody>
      </p:sp>
      <p:pic>
        <p:nvPicPr>
          <p:cNvPr id="8" name="Рисунок 7" descr="logo_color_eng.jpg"/>
          <p:cNvPicPr>
            <a:picLocks noChangeAspect="1"/>
          </p:cNvPicPr>
          <p:nvPr/>
        </p:nvPicPr>
        <p:blipFill>
          <a:blip r:embed="rId4"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Number of protest events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4</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3612053722"/>
              </p:ext>
            </p:extLst>
          </p:nvPr>
        </p:nvGraphicFramePr>
        <p:xfrm>
          <a:off x="125760" y="1475027"/>
          <a:ext cx="9018240" cy="5246448"/>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Regional distribution of protests*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5</a:t>
            </a:fld>
            <a:endParaRPr lang="uk-UA" dirty="0"/>
          </a:p>
        </p:txBody>
      </p:sp>
      <p:graphicFrame>
        <p:nvGraphicFramePr>
          <p:cNvPr id="9" name="Таблица 8"/>
          <p:cNvGraphicFramePr>
            <a:graphicFrameLocks noGrp="1"/>
          </p:cNvGraphicFramePr>
          <p:nvPr>
            <p:extLst>
              <p:ext uri="{D42A27DB-BD31-4B8C-83A1-F6EECF244321}">
                <p14:modId xmlns="" xmlns:p14="http://schemas.microsoft.com/office/powerpoint/2010/main" val="4185586712"/>
              </p:ext>
            </p:extLst>
          </p:nvPr>
        </p:nvGraphicFramePr>
        <p:xfrm>
          <a:off x="179513" y="1196752"/>
          <a:ext cx="8964487" cy="5040560"/>
        </p:xfrm>
        <a:graphic>
          <a:graphicData uri="http://schemas.openxmlformats.org/drawingml/2006/table">
            <a:tbl>
              <a:tblPr firstRow="1" firstCol="1" lastRow="1" bandCol="1">
                <a:tableStyleId>{5FD0F851-EC5A-4D38-B0AD-8093EC10F338}</a:tableStyleId>
              </a:tblPr>
              <a:tblGrid>
                <a:gridCol w="971152"/>
                <a:gridCol w="1195266"/>
                <a:gridCol w="1217957"/>
                <a:gridCol w="1296144"/>
                <a:gridCol w="1224136"/>
                <a:gridCol w="1872208"/>
                <a:gridCol w="1187624"/>
              </a:tblGrid>
              <a:tr h="504056">
                <a:tc>
                  <a:txBody>
                    <a:bodyPr/>
                    <a:lstStyle/>
                    <a:p>
                      <a:pPr algn="ctr" fontAlgn="b"/>
                      <a:endParaRPr lang="uk-UA" sz="1800" b="0" i="0" u="none" strike="noStrike" dirty="0">
                        <a:latin typeface="Arial"/>
                      </a:endParaRPr>
                    </a:p>
                  </a:txBody>
                  <a:tcPr marL="9525" marR="9525" marT="9525" marB="0" anchor="ctr"/>
                </a:tc>
                <a:tc gridSpan="2">
                  <a:txBody>
                    <a:bodyPr/>
                    <a:lstStyle/>
                    <a:p>
                      <a:pPr algn="ctr" fontAlgn="b"/>
                      <a:r>
                        <a:rPr lang="en-GB" sz="1800" b="1" i="0" u="none" strike="noStrike" dirty="0" smtClean="0">
                          <a:latin typeface="+mn-lt"/>
                        </a:rPr>
                        <a:t>September</a:t>
                      </a:r>
                      <a:r>
                        <a:rPr lang="uk-UA" sz="1800" b="1" i="0" u="none" strike="noStrike" baseline="0" dirty="0" smtClean="0">
                          <a:latin typeface="+mn-lt"/>
                        </a:rPr>
                        <a:t> 2014</a:t>
                      </a:r>
                      <a:endParaRPr lang="uk-UA" sz="1800" b="1" i="0" u="none" strike="noStrike" dirty="0">
                        <a:latin typeface="+mn-lt"/>
                      </a:endParaRPr>
                    </a:p>
                  </a:txBody>
                  <a:tcPr marL="9525" marR="9525" marT="9525" marB="0" anchor="ctr"/>
                </a:tc>
                <a:tc hMerge="1">
                  <a:txBody>
                    <a:bodyPr/>
                    <a:lstStyle/>
                    <a:p>
                      <a:pPr algn="ctr" fontAlgn="b"/>
                      <a:endParaRPr lang="uk-UA" sz="1800" b="0" i="0" u="none" strike="noStrike" dirty="0">
                        <a:latin typeface="Arial"/>
                      </a:endParaRPr>
                    </a:p>
                  </a:txBody>
                  <a:tcPr marL="9525" marR="9525" marT="9525" marB="0" anchor="ctr"/>
                </a:tc>
                <a:tc gridSpan="2">
                  <a:txBody>
                    <a:bodyPr/>
                    <a:lstStyle/>
                    <a:p>
                      <a:pPr algn="ctr" fontAlgn="b"/>
                      <a:r>
                        <a:rPr lang="en-GB" sz="1800" u="none" strike="noStrike" dirty="0" smtClean="0"/>
                        <a:t>August </a:t>
                      </a:r>
                      <a:r>
                        <a:rPr lang="uk-UA" sz="1800" u="none" strike="noStrike" dirty="0" smtClean="0"/>
                        <a:t>2014</a:t>
                      </a:r>
                      <a:endParaRPr lang="uk-UA" sz="1800" b="0" i="0" u="none" strike="noStrike" dirty="0">
                        <a:latin typeface="Arial"/>
                      </a:endParaRPr>
                    </a:p>
                  </a:txBody>
                  <a:tcPr marL="9525" marR="9525" marT="9525" marB="0" anchor="ctr"/>
                </a:tc>
                <a:tc hMerge="1">
                  <a:txBody>
                    <a:bodyPr/>
                    <a:lstStyle/>
                    <a:p>
                      <a:endParaRPr lang="uk-UA"/>
                    </a:p>
                  </a:txBody>
                  <a:tcPr/>
                </a:tc>
                <a:tc gridSpan="2">
                  <a:txBody>
                    <a:bodyPr/>
                    <a:lstStyle/>
                    <a:p>
                      <a:pPr algn="ctr" fontAlgn="b"/>
                      <a:r>
                        <a:rPr lang="uk-UA" sz="1800" u="none" strike="noStrike" dirty="0" smtClean="0"/>
                        <a:t>2013 </a:t>
                      </a:r>
                      <a:r>
                        <a:rPr lang="en-US" sz="1800" u="none" strike="noStrike" dirty="0" smtClean="0"/>
                        <a:t>before Maidan</a:t>
                      </a:r>
                      <a:endParaRPr lang="uk-UA" sz="1800" b="0" i="0" u="none" strike="noStrike" dirty="0">
                        <a:latin typeface="Arial"/>
                      </a:endParaRPr>
                    </a:p>
                  </a:txBody>
                  <a:tcPr marL="9525" marR="9525" marT="9525" marB="0" anchor="ctr"/>
                </a:tc>
                <a:tc hMerge="1">
                  <a:txBody>
                    <a:bodyPr/>
                    <a:lstStyle/>
                    <a:p>
                      <a:endParaRPr lang="uk-UA"/>
                    </a:p>
                  </a:txBody>
                  <a:tcPr/>
                </a:tc>
              </a:tr>
              <a:tr h="504056">
                <a:tc>
                  <a:txBody>
                    <a:bodyPr/>
                    <a:lstStyle/>
                    <a:p>
                      <a:pPr algn="ctr" fontAlgn="b"/>
                      <a:endParaRPr lang="uk-UA" sz="1800" b="0" i="0" u="none" strike="noStrike" dirty="0">
                        <a:latin typeface="Arial"/>
                      </a:endParaRPr>
                    </a:p>
                  </a:txBody>
                  <a:tcPr marL="9525" marR="9525" marT="9525" marB="0" anchor="ctr"/>
                </a:tc>
                <a:tc>
                  <a:txBody>
                    <a:bodyPr/>
                    <a:lstStyle/>
                    <a:p>
                      <a:pPr algn="ctr" fontAlgn="b"/>
                      <a:r>
                        <a:rPr lang="en-US" sz="1600" b="1" i="0" u="none" strike="noStrike" dirty="0" smtClean="0">
                          <a:latin typeface="Arial"/>
                        </a:rPr>
                        <a:t>Number of events</a:t>
                      </a:r>
                      <a:endParaRPr lang="uk-UA" sz="1600" b="1" i="0" u="none" strike="noStrike" dirty="0">
                        <a:latin typeface="Arial"/>
                      </a:endParaRPr>
                    </a:p>
                  </a:txBody>
                  <a:tcPr marL="9525" marR="9525" marT="9525" marB="0" anchor="ctr"/>
                </a:tc>
                <a:tc>
                  <a:txBody>
                    <a:bodyPr/>
                    <a:lstStyle/>
                    <a:p>
                      <a:pPr algn="ctr" fontAlgn="b"/>
                      <a:r>
                        <a:rPr lang="en-US" sz="1600" b="1" i="0" u="none" strike="noStrike" dirty="0" smtClean="0">
                          <a:latin typeface="Arial"/>
                        </a:rPr>
                        <a:t>Percentage</a:t>
                      </a:r>
                      <a:endParaRPr lang="uk-UA" sz="1600" b="1" i="0" u="none" strike="noStrike" dirty="0">
                        <a:latin typeface="Arial"/>
                      </a:endParaRPr>
                    </a:p>
                  </a:txBody>
                  <a:tcPr marL="9525" marR="9525" marT="9525" marB="0" anchor="ctr"/>
                </a:tc>
                <a:tc>
                  <a:txBody>
                    <a:bodyPr/>
                    <a:lstStyle/>
                    <a:p>
                      <a:pPr algn="ctr" fontAlgn="b"/>
                      <a:r>
                        <a:rPr lang="en-GB" sz="1600" b="1" i="0" u="none" strike="noStrike" dirty="0" smtClean="0">
                          <a:latin typeface="Arial"/>
                        </a:rPr>
                        <a:t>Number of events</a:t>
                      </a:r>
                      <a:endParaRPr lang="uk-UA" sz="1600" b="1" i="0" u="none" strike="noStrike" dirty="0">
                        <a:latin typeface="Arial"/>
                      </a:endParaRPr>
                    </a:p>
                  </a:txBody>
                  <a:tcPr marL="9525" marR="9525" marT="9525" marB="0" anchor="ctr"/>
                </a:tc>
                <a:tc>
                  <a:txBody>
                    <a:bodyPr/>
                    <a:lstStyle/>
                    <a:p>
                      <a:pPr algn="ctr" fontAlgn="b"/>
                      <a:r>
                        <a:rPr lang="en-GB" sz="1600" b="1" i="0" u="none" strike="noStrike" dirty="0" smtClean="0">
                          <a:latin typeface="Arial"/>
                        </a:rPr>
                        <a:t>Percentage</a:t>
                      </a:r>
                      <a:endParaRPr lang="uk-UA" sz="1600" b="1" i="0" u="none" strike="noStrike" dirty="0">
                        <a:latin typeface="Arial"/>
                      </a:endParaRPr>
                    </a:p>
                  </a:txBody>
                  <a:tcPr marL="9525" marR="9525" marT="9525" marB="0" anchor="ctr"/>
                </a:tc>
                <a:tc>
                  <a:txBody>
                    <a:bodyPr/>
                    <a:lstStyle/>
                    <a:p>
                      <a:pPr algn="ctr" fontAlgn="b"/>
                      <a:r>
                        <a:rPr lang="en-US" sz="1600" b="1" i="0" u="none" strike="noStrike" dirty="0" smtClean="0">
                          <a:latin typeface="Arial"/>
                        </a:rPr>
                        <a:t>Monthly average n</a:t>
                      </a:r>
                      <a:r>
                        <a:rPr lang="en-GB" sz="1600" b="1" i="0" u="none" strike="noStrike" dirty="0" smtClean="0">
                          <a:latin typeface="Arial"/>
                        </a:rPr>
                        <a:t>umber of events</a:t>
                      </a:r>
                      <a:endParaRPr lang="uk-UA" sz="1600" b="1" i="0" u="none" strike="noStrike" dirty="0">
                        <a:latin typeface="Arial"/>
                      </a:endParaRPr>
                    </a:p>
                  </a:txBody>
                  <a:tcPr marL="9525" marR="9525" marT="9525" marB="0" anchor="ctr"/>
                </a:tc>
                <a:tc>
                  <a:txBody>
                    <a:bodyPr/>
                    <a:lstStyle/>
                    <a:p>
                      <a:pPr algn="ctr" fontAlgn="b"/>
                      <a:r>
                        <a:rPr lang="en-GB" sz="1600" b="1" i="0" u="none" strike="noStrike" dirty="0" smtClean="0">
                          <a:latin typeface="Arial"/>
                        </a:rPr>
                        <a:t>Percentage</a:t>
                      </a:r>
                      <a:endParaRPr lang="uk-UA" sz="1600" b="1" i="0" u="none" strike="noStrike" dirty="0">
                        <a:latin typeface="Arial"/>
                      </a:endParaRPr>
                    </a:p>
                  </a:txBody>
                  <a:tcPr marL="9525" marR="9525" marT="9525" marB="0" anchor="ctr"/>
                </a:tc>
              </a:tr>
              <a:tr h="504056">
                <a:tc>
                  <a:txBody>
                    <a:bodyPr/>
                    <a:lstStyle/>
                    <a:p>
                      <a:pPr algn="ctr" fontAlgn="b"/>
                      <a:r>
                        <a:rPr lang="en-GB" sz="1800" u="none" strike="noStrike" dirty="0" err="1" smtClean="0"/>
                        <a:t>Center</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151</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21%</a:t>
                      </a:r>
                    </a:p>
                  </a:txBody>
                  <a:tcPr marL="9525" marR="9525" marT="9525" marB="0" anchor="ctr"/>
                </a:tc>
                <a:tc>
                  <a:txBody>
                    <a:bodyPr/>
                    <a:lstStyle/>
                    <a:p>
                      <a:pPr algn="ctr" fontAlgn="b"/>
                      <a:r>
                        <a:rPr lang="uk-UA" sz="1800" u="none" strike="noStrike" dirty="0" smtClean="0"/>
                        <a:t>160</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22%</a:t>
                      </a:r>
                    </a:p>
                  </a:txBody>
                  <a:tcPr marL="9525" marR="9525" marT="9525" marB="0" anchor="ctr"/>
                </a:tc>
                <a:tc>
                  <a:txBody>
                    <a:bodyPr/>
                    <a:lstStyle/>
                    <a:p>
                      <a:pPr algn="ctr" fontAlgn="b"/>
                      <a:r>
                        <a:rPr lang="uk-UA" sz="1800" u="none" strike="noStrike" dirty="0" smtClean="0"/>
                        <a:t>60</a:t>
                      </a:r>
                      <a:endParaRPr lang="uk-UA" sz="1800" b="0" i="0" u="none" strike="noStrike" dirty="0">
                        <a:latin typeface="Arial"/>
                      </a:endParaRPr>
                    </a:p>
                  </a:txBody>
                  <a:tcPr marL="9525" marR="9525" marT="9525" marB="0" anchor="ctr"/>
                </a:tc>
                <a:tc>
                  <a:txBody>
                    <a:bodyPr/>
                    <a:lstStyle/>
                    <a:p>
                      <a:pPr algn="ctr" fontAlgn="b"/>
                      <a:r>
                        <a:rPr lang="uk-UA" sz="1800" u="none" strike="noStrike"/>
                        <a:t>19%</a:t>
                      </a:r>
                      <a:endParaRPr lang="uk-UA" sz="1800" b="0" i="0" u="none" strike="noStrike">
                        <a:latin typeface="Arial"/>
                      </a:endParaRPr>
                    </a:p>
                  </a:txBody>
                  <a:tcPr marL="9525" marR="9525" marT="9525" marB="0" anchor="ctr"/>
                </a:tc>
              </a:tr>
              <a:tr h="504056">
                <a:tc>
                  <a:txBody>
                    <a:bodyPr/>
                    <a:lstStyle/>
                    <a:p>
                      <a:pPr algn="ctr" fontAlgn="b"/>
                      <a:r>
                        <a:rPr lang="en-GB" sz="1800" u="none" strike="noStrike" dirty="0" smtClean="0"/>
                        <a:t>Crimea</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15</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2%</a:t>
                      </a:r>
                    </a:p>
                  </a:txBody>
                  <a:tcPr marL="9525" marR="9525" marT="9525" marB="0" anchor="ctr"/>
                </a:tc>
                <a:tc>
                  <a:txBody>
                    <a:bodyPr/>
                    <a:lstStyle/>
                    <a:p>
                      <a:pPr algn="ctr" fontAlgn="b"/>
                      <a:r>
                        <a:rPr lang="uk-UA" sz="1800" u="none" strike="noStrike" dirty="0" smtClean="0"/>
                        <a:t>14</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2%</a:t>
                      </a:r>
                    </a:p>
                  </a:txBody>
                  <a:tcPr marL="9525" marR="9525" marT="9525" marB="0" anchor="ctr"/>
                </a:tc>
                <a:tc>
                  <a:txBody>
                    <a:bodyPr/>
                    <a:lstStyle/>
                    <a:p>
                      <a:pPr algn="ctr" fontAlgn="b"/>
                      <a:r>
                        <a:rPr lang="uk-UA" sz="1800" u="none" strike="noStrike" dirty="0" smtClean="0"/>
                        <a:t>15</a:t>
                      </a:r>
                      <a:endParaRPr lang="uk-UA" sz="1800" b="0" i="0" u="none" strike="noStrike" dirty="0">
                        <a:latin typeface="Arial"/>
                      </a:endParaRPr>
                    </a:p>
                  </a:txBody>
                  <a:tcPr marL="9525" marR="9525" marT="9525" marB="0" anchor="ctr"/>
                </a:tc>
                <a:tc>
                  <a:txBody>
                    <a:bodyPr/>
                    <a:lstStyle/>
                    <a:p>
                      <a:pPr algn="ctr" fontAlgn="b"/>
                      <a:r>
                        <a:rPr lang="uk-UA" sz="1800" u="none" strike="noStrike"/>
                        <a:t>5%</a:t>
                      </a:r>
                      <a:endParaRPr lang="uk-UA" sz="1800" b="0" i="0" u="none" strike="noStrike">
                        <a:latin typeface="Arial"/>
                      </a:endParaRPr>
                    </a:p>
                  </a:txBody>
                  <a:tcPr marL="9525" marR="9525" marT="9525" marB="0" anchor="ctr"/>
                </a:tc>
              </a:tr>
              <a:tr h="504056">
                <a:tc>
                  <a:txBody>
                    <a:bodyPr/>
                    <a:lstStyle/>
                    <a:p>
                      <a:pPr algn="ctr" fontAlgn="b"/>
                      <a:r>
                        <a:rPr lang="en-GB" sz="1800" u="none" strike="noStrike" dirty="0" smtClean="0"/>
                        <a:t>Donbass</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72</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10%</a:t>
                      </a:r>
                    </a:p>
                  </a:txBody>
                  <a:tcPr marL="9525" marR="9525" marT="9525" marB="0" anchor="ctr"/>
                </a:tc>
                <a:tc>
                  <a:txBody>
                    <a:bodyPr/>
                    <a:lstStyle/>
                    <a:p>
                      <a:pPr algn="ctr" fontAlgn="b"/>
                      <a:r>
                        <a:rPr lang="uk-UA" sz="1800" b="0" i="0" u="none" strike="noStrike" dirty="0" smtClean="0">
                          <a:latin typeface="+mn-lt"/>
                        </a:rPr>
                        <a:t>67</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9%</a:t>
                      </a:r>
                    </a:p>
                  </a:txBody>
                  <a:tcPr marL="9525" marR="9525" marT="9525" marB="0" anchor="ctr"/>
                </a:tc>
                <a:tc>
                  <a:txBody>
                    <a:bodyPr/>
                    <a:lstStyle/>
                    <a:p>
                      <a:pPr algn="ctr" fontAlgn="b"/>
                      <a:r>
                        <a:rPr lang="uk-UA" sz="1800" u="none" strike="noStrike" dirty="0" smtClean="0"/>
                        <a:t>32</a:t>
                      </a:r>
                      <a:endParaRPr lang="uk-UA" sz="1800" b="0" i="0" u="none" strike="noStrike" dirty="0">
                        <a:latin typeface="Arial"/>
                      </a:endParaRPr>
                    </a:p>
                  </a:txBody>
                  <a:tcPr marL="9525" marR="9525" marT="9525" marB="0" anchor="ctr"/>
                </a:tc>
                <a:tc>
                  <a:txBody>
                    <a:bodyPr/>
                    <a:lstStyle/>
                    <a:p>
                      <a:pPr algn="ctr" fontAlgn="b"/>
                      <a:r>
                        <a:rPr lang="uk-UA" sz="1800" u="none" strike="noStrike"/>
                        <a:t>10%</a:t>
                      </a:r>
                      <a:endParaRPr lang="uk-UA" sz="1800" b="0" i="0" u="none" strike="noStrike">
                        <a:latin typeface="Arial"/>
                      </a:endParaRPr>
                    </a:p>
                  </a:txBody>
                  <a:tcPr marL="9525" marR="9525" marT="9525" marB="0" anchor="ctr"/>
                </a:tc>
              </a:tr>
              <a:tr h="504056">
                <a:tc>
                  <a:txBody>
                    <a:bodyPr/>
                    <a:lstStyle/>
                    <a:p>
                      <a:pPr algn="ctr" fontAlgn="b"/>
                      <a:r>
                        <a:rPr lang="en-GB" sz="1800" u="none" strike="noStrike" dirty="0" smtClean="0"/>
                        <a:t>East</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137</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19%</a:t>
                      </a:r>
                    </a:p>
                  </a:txBody>
                  <a:tcPr marL="9525" marR="9525" marT="9525" marB="0" anchor="ctr"/>
                </a:tc>
                <a:tc>
                  <a:txBody>
                    <a:bodyPr/>
                    <a:lstStyle/>
                    <a:p>
                      <a:pPr algn="ctr" fontAlgn="b"/>
                      <a:r>
                        <a:rPr lang="uk-UA" sz="1800" b="0" i="0" u="none" strike="noStrike" dirty="0" smtClean="0">
                          <a:latin typeface="+mn-lt"/>
                        </a:rPr>
                        <a:t>106</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14%</a:t>
                      </a:r>
                    </a:p>
                  </a:txBody>
                  <a:tcPr marL="9525" marR="9525" marT="9525" marB="0" anchor="ctr"/>
                </a:tc>
                <a:tc>
                  <a:txBody>
                    <a:bodyPr/>
                    <a:lstStyle/>
                    <a:p>
                      <a:pPr algn="ctr" fontAlgn="b"/>
                      <a:r>
                        <a:rPr lang="uk-UA" sz="1800" u="none" strike="noStrike" dirty="0" smtClean="0"/>
                        <a:t>32</a:t>
                      </a:r>
                      <a:endParaRPr lang="uk-UA" sz="1800" b="0" i="0" u="none" strike="noStrike" dirty="0">
                        <a:latin typeface="Arial"/>
                      </a:endParaRPr>
                    </a:p>
                  </a:txBody>
                  <a:tcPr marL="9525" marR="9525" marT="9525" marB="0" anchor="ctr"/>
                </a:tc>
                <a:tc>
                  <a:txBody>
                    <a:bodyPr/>
                    <a:lstStyle/>
                    <a:p>
                      <a:pPr algn="ctr" fontAlgn="b"/>
                      <a:r>
                        <a:rPr lang="uk-UA" sz="1800" u="none" strike="noStrike"/>
                        <a:t>10%</a:t>
                      </a:r>
                      <a:endParaRPr lang="uk-UA" sz="1800" b="0" i="0" u="none" strike="noStrike">
                        <a:latin typeface="Arial"/>
                      </a:endParaRPr>
                    </a:p>
                  </a:txBody>
                  <a:tcPr marL="9525" marR="9525" marT="9525" marB="0" anchor="ctr"/>
                </a:tc>
              </a:tr>
              <a:tr h="504056">
                <a:tc>
                  <a:txBody>
                    <a:bodyPr/>
                    <a:lstStyle/>
                    <a:p>
                      <a:pPr algn="ctr" fontAlgn="b"/>
                      <a:r>
                        <a:rPr lang="en-GB" sz="1800" u="none" strike="noStrike" dirty="0" smtClean="0"/>
                        <a:t>Kyiv</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80</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11%</a:t>
                      </a:r>
                    </a:p>
                  </a:txBody>
                  <a:tcPr marL="9525" marR="9525" marT="9525" marB="0" anchor="ctr"/>
                </a:tc>
                <a:tc>
                  <a:txBody>
                    <a:bodyPr/>
                    <a:lstStyle/>
                    <a:p>
                      <a:pPr algn="ctr" fontAlgn="b"/>
                      <a:r>
                        <a:rPr lang="uk-UA" sz="1800" u="none" strike="noStrike" dirty="0"/>
                        <a:t>85</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12%</a:t>
                      </a:r>
                    </a:p>
                  </a:txBody>
                  <a:tcPr marL="9525" marR="9525" marT="9525" marB="0" anchor="ctr"/>
                </a:tc>
                <a:tc>
                  <a:txBody>
                    <a:bodyPr/>
                    <a:lstStyle/>
                    <a:p>
                      <a:pPr algn="ctr" fontAlgn="b"/>
                      <a:r>
                        <a:rPr lang="uk-UA" sz="1800" u="none" strike="noStrike" dirty="0" smtClean="0"/>
                        <a:t>55</a:t>
                      </a:r>
                      <a:endParaRPr lang="uk-UA" sz="1800" b="0" i="0" u="none" strike="noStrike" dirty="0">
                        <a:latin typeface="Arial"/>
                      </a:endParaRPr>
                    </a:p>
                  </a:txBody>
                  <a:tcPr marL="9525" marR="9525" marT="9525" marB="0" anchor="ctr"/>
                </a:tc>
                <a:tc>
                  <a:txBody>
                    <a:bodyPr/>
                    <a:lstStyle/>
                    <a:p>
                      <a:pPr algn="ctr" fontAlgn="b"/>
                      <a:r>
                        <a:rPr lang="uk-UA" sz="1800" u="none" strike="noStrike" dirty="0"/>
                        <a:t>17%</a:t>
                      </a:r>
                      <a:endParaRPr lang="uk-UA" sz="1800" b="0" i="0" u="none" strike="noStrike" dirty="0">
                        <a:latin typeface="Arial"/>
                      </a:endParaRPr>
                    </a:p>
                  </a:txBody>
                  <a:tcPr marL="9525" marR="9525" marT="9525" marB="0" anchor="ctr"/>
                </a:tc>
              </a:tr>
              <a:tr h="504056">
                <a:tc>
                  <a:txBody>
                    <a:bodyPr/>
                    <a:lstStyle/>
                    <a:p>
                      <a:pPr algn="ctr" fontAlgn="b"/>
                      <a:r>
                        <a:rPr lang="en-GB" sz="1800" u="none" strike="noStrike" dirty="0" smtClean="0"/>
                        <a:t>South</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144</a:t>
                      </a:r>
                      <a:endParaRPr lang="uk-UA" sz="1800" b="0" i="0" u="none" strike="noStrike" dirty="0">
                        <a:latin typeface="+mj-lt"/>
                      </a:endParaRPr>
                    </a:p>
                  </a:txBody>
                  <a:tcPr marL="9525" marR="9525" marT="9525" marB="0" anchor="ctr"/>
                </a:tc>
                <a:tc>
                  <a:txBody>
                    <a:bodyPr/>
                    <a:lstStyle/>
                    <a:p>
                      <a:pPr algn="ctr" fontAlgn="b"/>
                      <a:r>
                        <a:rPr lang="uk-UA" sz="1800" b="0" i="0" u="none" strike="noStrike">
                          <a:latin typeface="+mj-lt"/>
                        </a:rPr>
                        <a:t>20%</a:t>
                      </a:r>
                    </a:p>
                  </a:txBody>
                  <a:tcPr marL="9525" marR="9525" marT="9525" marB="0" anchor="ctr"/>
                </a:tc>
                <a:tc>
                  <a:txBody>
                    <a:bodyPr/>
                    <a:lstStyle/>
                    <a:p>
                      <a:pPr algn="ctr" fontAlgn="b"/>
                      <a:r>
                        <a:rPr lang="uk-UA" sz="1800" u="none" strike="noStrike" dirty="0" smtClean="0"/>
                        <a:t>119</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16%</a:t>
                      </a:r>
                    </a:p>
                  </a:txBody>
                  <a:tcPr marL="9525" marR="9525" marT="9525" marB="0" anchor="ctr"/>
                </a:tc>
                <a:tc>
                  <a:txBody>
                    <a:bodyPr/>
                    <a:lstStyle/>
                    <a:p>
                      <a:pPr algn="ctr" fontAlgn="b"/>
                      <a:r>
                        <a:rPr lang="uk-UA" sz="1800" u="none" strike="noStrike" dirty="0" smtClean="0"/>
                        <a:t>58</a:t>
                      </a:r>
                      <a:endParaRPr lang="uk-UA" sz="1800" b="0" i="0" u="none" strike="noStrike" dirty="0">
                        <a:latin typeface="Arial"/>
                      </a:endParaRPr>
                    </a:p>
                  </a:txBody>
                  <a:tcPr marL="9525" marR="9525" marT="9525" marB="0" anchor="ctr"/>
                </a:tc>
                <a:tc>
                  <a:txBody>
                    <a:bodyPr/>
                    <a:lstStyle/>
                    <a:p>
                      <a:pPr algn="ctr" fontAlgn="b"/>
                      <a:r>
                        <a:rPr lang="uk-UA" sz="1800" u="none" strike="noStrike"/>
                        <a:t>18%</a:t>
                      </a:r>
                      <a:endParaRPr lang="uk-UA" sz="1800" b="0" i="0" u="none" strike="noStrike">
                        <a:latin typeface="Arial"/>
                      </a:endParaRPr>
                    </a:p>
                  </a:txBody>
                  <a:tcPr marL="9525" marR="9525" marT="9525" marB="0" anchor="ctr"/>
                </a:tc>
              </a:tr>
              <a:tr h="504056">
                <a:tc>
                  <a:txBody>
                    <a:bodyPr/>
                    <a:lstStyle/>
                    <a:p>
                      <a:pPr algn="ctr" fontAlgn="b"/>
                      <a:r>
                        <a:rPr lang="en-GB" sz="1800" u="none" strike="noStrike" dirty="0" smtClean="0"/>
                        <a:t>West</a:t>
                      </a:r>
                      <a:endParaRPr lang="uk-UA" sz="1800" b="0" i="0" u="none" strike="noStrike" dirty="0">
                        <a:latin typeface="Arial"/>
                      </a:endParaRPr>
                    </a:p>
                  </a:txBody>
                  <a:tcPr marL="9525" marR="9525" marT="9525" marB="0" anchor="ctr"/>
                </a:tc>
                <a:tc>
                  <a:txBody>
                    <a:bodyPr/>
                    <a:lstStyle/>
                    <a:p>
                      <a:pPr algn="ctr" fontAlgn="b"/>
                      <a:r>
                        <a:rPr lang="uk-UA" sz="1800" b="0" i="0" u="none" strike="noStrike" dirty="0" smtClean="0">
                          <a:latin typeface="+mj-lt"/>
                        </a:rPr>
                        <a:t>135</a:t>
                      </a:r>
                      <a:endParaRPr lang="uk-UA" sz="1800" b="0" i="0" u="none" strike="noStrike" dirty="0">
                        <a:latin typeface="+mj-lt"/>
                      </a:endParaRPr>
                    </a:p>
                  </a:txBody>
                  <a:tcPr marL="9525" marR="9525" marT="9525" marB="0" anchor="ctr"/>
                </a:tc>
                <a:tc>
                  <a:txBody>
                    <a:bodyPr/>
                    <a:lstStyle/>
                    <a:p>
                      <a:pPr algn="ctr" fontAlgn="b"/>
                      <a:r>
                        <a:rPr lang="uk-UA" sz="1800" b="0" i="0" u="none" strike="noStrike" dirty="0">
                          <a:latin typeface="+mj-lt"/>
                        </a:rPr>
                        <a:t>18%</a:t>
                      </a:r>
                    </a:p>
                  </a:txBody>
                  <a:tcPr marL="9525" marR="9525" marT="9525" marB="0" anchor="ctr"/>
                </a:tc>
                <a:tc>
                  <a:txBody>
                    <a:bodyPr/>
                    <a:lstStyle/>
                    <a:p>
                      <a:pPr algn="ctr" fontAlgn="b"/>
                      <a:r>
                        <a:rPr lang="uk-UA" sz="1800" u="none" strike="noStrike" dirty="0" smtClean="0"/>
                        <a:t>183</a:t>
                      </a:r>
                      <a:endParaRPr lang="uk-UA" sz="1800" b="0" i="0" u="none" strike="noStrike" dirty="0">
                        <a:latin typeface="Arial"/>
                      </a:endParaRPr>
                    </a:p>
                  </a:txBody>
                  <a:tcPr marL="9525" marR="9525" marT="9525" marB="0" anchor="ctr"/>
                </a:tc>
                <a:tc>
                  <a:txBody>
                    <a:bodyPr/>
                    <a:lstStyle/>
                    <a:p>
                      <a:pPr algn="ctr" fontAlgn="b"/>
                      <a:r>
                        <a:rPr lang="uk-UA" sz="1800" b="0" i="0" u="none" strike="noStrike" dirty="0">
                          <a:latin typeface="+mj-lt"/>
                        </a:rPr>
                        <a:t>25%</a:t>
                      </a:r>
                    </a:p>
                  </a:txBody>
                  <a:tcPr marL="9525" marR="9525" marT="9525" marB="0" anchor="ctr"/>
                </a:tc>
                <a:tc>
                  <a:txBody>
                    <a:bodyPr/>
                    <a:lstStyle/>
                    <a:p>
                      <a:pPr algn="ctr" fontAlgn="b"/>
                      <a:r>
                        <a:rPr lang="uk-UA" sz="1800" u="none" strike="noStrike" dirty="0" smtClean="0"/>
                        <a:t>69</a:t>
                      </a:r>
                      <a:endParaRPr lang="uk-UA" sz="1800" b="0" i="0" u="none" strike="noStrike" dirty="0">
                        <a:latin typeface="Arial"/>
                      </a:endParaRPr>
                    </a:p>
                  </a:txBody>
                  <a:tcPr marL="9525" marR="9525" marT="9525" marB="0" anchor="ctr"/>
                </a:tc>
                <a:tc>
                  <a:txBody>
                    <a:bodyPr/>
                    <a:lstStyle/>
                    <a:p>
                      <a:pPr algn="ctr" fontAlgn="b"/>
                      <a:r>
                        <a:rPr lang="uk-UA" sz="1800" u="none" strike="noStrike" dirty="0"/>
                        <a:t>22%</a:t>
                      </a:r>
                      <a:endParaRPr lang="uk-UA" sz="1800" b="0" i="0" u="none" strike="noStrike" dirty="0">
                        <a:latin typeface="Arial"/>
                      </a:endParaRPr>
                    </a:p>
                  </a:txBody>
                  <a:tcPr marL="9525" marR="9525" marT="9525" marB="0" anchor="ctr"/>
                </a:tc>
              </a:tr>
              <a:tr h="504056">
                <a:tc>
                  <a:txBody>
                    <a:bodyPr/>
                    <a:lstStyle/>
                    <a:p>
                      <a:pPr algn="ctr" fontAlgn="b"/>
                      <a:endParaRPr lang="uk-UA" sz="1800" b="0" i="0" u="none" strike="noStrike">
                        <a:latin typeface="Arial"/>
                      </a:endParaRPr>
                    </a:p>
                  </a:txBody>
                  <a:tcPr marL="9525" marR="9525" marT="9525" marB="0" anchor="ctr"/>
                </a:tc>
                <a:tc>
                  <a:txBody>
                    <a:bodyPr/>
                    <a:lstStyle/>
                    <a:p>
                      <a:pPr algn="ctr" fontAlgn="b"/>
                      <a:r>
                        <a:rPr lang="uk-UA" sz="1800" b="1" i="0" u="none" strike="noStrike" dirty="0" smtClean="0">
                          <a:latin typeface="+mn-lt"/>
                        </a:rPr>
                        <a:t>734</a:t>
                      </a:r>
                      <a:endParaRPr lang="uk-UA" sz="1800" b="1" i="0" u="none" strike="noStrike" dirty="0">
                        <a:latin typeface="+mn-lt"/>
                      </a:endParaRPr>
                    </a:p>
                  </a:txBody>
                  <a:tcPr marL="9525" marR="9525" marT="9525" marB="0" anchor="ctr"/>
                </a:tc>
                <a:tc>
                  <a:txBody>
                    <a:bodyPr/>
                    <a:lstStyle/>
                    <a:p>
                      <a:pPr algn="ctr" fontAlgn="b"/>
                      <a:r>
                        <a:rPr lang="uk-UA" sz="1800" b="1" i="0" u="none" strike="noStrike" dirty="0" smtClean="0">
                          <a:latin typeface="+mn-lt"/>
                        </a:rPr>
                        <a:t>100%</a:t>
                      </a:r>
                      <a:endParaRPr lang="uk-UA" sz="1800" b="1" i="0" u="none" strike="noStrike" dirty="0">
                        <a:latin typeface="+mn-lt"/>
                      </a:endParaRPr>
                    </a:p>
                  </a:txBody>
                  <a:tcPr marL="9525" marR="9525" marT="9525" marB="0" anchor="ctr"/>
                </a:tc>
                <a:tc>
                  <a:txBody>
                    <a:bodyPr/>
                    <a:lstStyle/>
                    <a:p>
                      <a:pPr algn="ctr" fontAlgn="b"/>
                      <a:r>
                        <a:rPr lang="uk-UA" sz="1800" u="none" strike="noStrike" dirty="0" smtClean="0"/>
                        <a:t>734</a:t>
                      </a:r>
                      <a:endParaRPr lang="uk-UA" sz="1800" b="0" i="0" u="none" strike="noStrike" dirty="0">
                        <a:latin typeface="Arial"/>
                      </a:endParaRPr>
                    </a:p>
                  </a:txBody>
                  <a:tcPr marL="9525" marR="9525" marT="9525" marB="0" anchor="ctr"/>
                </a:tc>
                <a:tc>
                  <a:txBody>
                    <a:bodyPr/>
                    <a:lstStyle/>
                    <a:p>
                      <a:pPr algn="ctr" fontAlgn="b"/>
                      <a:r>
                        <a:rPr lang="uk-UA" sz="1800" u="none" strike="noStrike" dirty="0"/>
                        <a:t>100%</a:t>
                      </a:r>
                      <a:endParaRPr lang="uk-UA" sz="1800" b="0" i="0" u="none" strike="noStrike" dirty="0">
                        <a:latin typeface="Arial"/>
                      </a:endParaRPr>
                    </a:p>
                  </a:txBody>
                  <a:tcPr marL="9525" marR="9525" marT="9525" marB="0" anchor="ctr"/>
                </a:tc>
                <a:tc>
                  <a:txBody>
                    <a:bodyPr/>
                    <a:lstStyle/>
                    <a:p>
                      <a:pPr algn="ctr" fontAlgn="b"/>
                      <a:r>
                        <a:rPr lang="uk-UA" sz="1800" u="none" strike="noStrike" dirty="0"/>
                        <a:t>320</a:t>
                      </a:r>
                      <a:endParaRPr lang="uk-UA" sz="1800" b="0" i="0" u="none" strike="noStrike" dirty="0">
                        <a:latin typeface="Arial"/>
                      </a:endParaRPr>
                    </a:p>
                  </a:txBody>
                  <a:tcPr marL="9525" marR="9525" marT="9525" marB="0" anchor="ctr"/>
                </a:tc>
                <a:tc>
                  <a:txBody>
                    <a:bodyPr/>
                    <a:lstStyle/>
                    <a:p>
                      <a:pPr algn="ctr" fontAlgn="b"/>
                      <a:r>
                        <a:rPr lang="uk-UA" sz="1800" u="none" strike="noStrike" dirty="0"/>
                        <a:t>100%</a:t>
                      </a:r>
                      <a:endParaRPr lang="uk-UA" sz="1800" b="0" i="0" u="none" strike="noStrike" dirty="0">
                        <a:latin typeface="Arial"/>
                      </a:endParaRPr>
                    </a:p>
                  </a:txBody>
                  <a:tcPr marL="9525" marR="9525" marT="9525" marB="0" anchor="ctr"/>
                </a:tc>
              </a:tr>
            </a:tbl>
          </a:graphicData>
        </a:graphic>
      </p:graphicFrame>
      <p:sp>
        <p:nvSpPr>
          <p:cNvPr id="3" name="Прямоугольник 2"/>
          <p:cNvSpPr/>
          <p:nvPr/>
        </p:nvSpPr>
        <p:spPr>
          <a:xfrm>
            <a:off x="107505" y="6246524"/>
            <a:ext cx="8579295" cy="523220"/>
          </a:xfrm>
          <a:prstGeom prst="rect">
            <a:avLst/>
          </a:prstGeom>
        </p:spPr>
        <p:txBody>
          <a:bodyPr wrap="square">
            <a:spAutoFit/>
          </a:bodyPr>
          <a:lstStyle/>
          <a:p>
            <a:r>
              <a:rPr lang="uk-UA" sz="1400" dirty="0"/>
              <a:t>* </a:t>
            </a:r>
            <a:r>
              <a:rPr lang="en-US" sz="1400" dirty="0"/>
              <a:t>The “nationwide” events (i.e., those that were impossible to locate in a particular settlement) are not included into the regional distribution</a:t>
            </a:r>
            <a:endParaRPr lang="uk-UA" sz="1400" dirty="0"/>
          </a:p>
        </p:txBody>
      </p:sp>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274638"/>
            <a:ext cx="6851104" cy="1143000"/>
          </a:xfrm>
        </p:spPr>
        <p:txBody>
          <a:bodyPr>
            <a:noAutofit/>
          </a:bodyPr>
          <a:lstStyle/>
          <a:p>
            <a:pPr algn="r"/>
            <a:r>
              <a:rPr lang="en-US" sz="2800" b="1" dirty="0" smtClean="0"/>
              <a:t>TOP</a:t>
            </a:r>
            <a:r>
              <a:rPr lang="uk-UA" sz="2800" b="1" dirty="0" smtClean="0"/>
              <a:t>-10 </a:t>
            </a:r>
            <a:r>
              <a:rPr lang="en-US" sz="2800" b="1" dirty="0" smtClean="0"/>
              <a:t>cities with the highest number of protests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6</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1245779484"/>
              </p:ext>
            </p:extLst>
          </p:nvPr>
        </p:nvGraphicFramePr>
        <p:xfrm>
          <a:off x="251520" y="1417638"/>
          <a:ext cx="8712968" cy="5303837"/>
        </p:xfrm>
        <a:graphic>
          <a:graphicData uri="http://schemas.openxmlformats.org/drawingml/2006/chart">
            <c:chart xmlns:c="http://schemas.openxmlformats.org/drawingml/2006/chart" xmlns:r="http://schemas.openxmlformats.org/officeDocument/2006/relationships" r:id="rId3"/>
          </a:graphicData>
        </a:graphic>
      </p:graphicFrame>
      <p:pic>
        <p:nvPicPr>
          <p:cNvPr id="9" name="Рисунок 8" descr="logo_color_eng.jpg"/>
          <p:cNvPicPr>
            <a:picLocks noChangeAspect="1"/>
          </p:cNvPicPr>
          <p:nvPr/>
        </p:nvPicPr>
        <p:blipFill>
          <a:blip r:embed="rId4"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480720" cy="1143000"/>
          </a:xfrm>
        </p:spPr>
        <p:txBody>
          <a:bodyPr>
            <a:noAutofit/>
          </a:bodyPr>
          <a:lstStyle/>
          <a:p>
            <a:pPr algn="r"/>
            <a:r>
              <a:rPr lang="en-US" sz="2800" b="1" dirty="0" smtClean="0"/>
              <a:t>Reported number of protesters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7</a:t>
            </a:fld>
            <a:endParaRPr lang="uk-UA" dirty="0"/>
          </a:p>
        </p:txBody>
      </p:sp>
      <p:graphicFrame>
        <p:nvGraphicFramePr>
          <p:cNvPr id="9" name="Таблица 8"/>
          <p:cNvGraphicFramePr>
            <a:graphicFrameLocks noGrp="1"/>
          </p:cNvGraphicFramePr>
          <p:nvPr>
            <p:extLst>
              <p:ext uri="{D42A27DB-BD31-4B8C-83A1-F6EECF244321}">
                <p14:modId xmlns="" xmlns:p14="http://schemas.microsoft.com/office/powerpoint/2010/main" val="2960288844"/>
              </p:ext>
            </p:extLst>
          </p:nvPr>
        </p:nvGraphicFramePr>
        <p:xfrm>
          <a:off x="323528" y="1412775"/>
          <a:ext cx="8640956" cy="5044449"/>
        </p:xfrm>
        <a:graphic>
          <a:graphicData uri="http://schemas.openxmlformats.org/drawingml/2006/table">
            <a:tbl>
              <a:tblPr firstRow="1" firstCol="1" lastRow="1" bandCol="1">
                <a:tableStyleId>{5FD0F851-EC5A-4D38-B0AD-8093EC10F338}</a:tableStyleId>
              </a:tblPr>
              <a:tblGrid>
                <a:gridCol w="935562"/>
                <a:gridCol w="1008654"/>
                <a:gridCol w="936104"/>
                <a:gridCol w="1008112"/>
                <a:gridCol w="1010276"/>
                <a:gridCol w="935562"/>
                <a:gridCol w="935562"/>
                <a:gridCol w="935562"/>
                <a:gridCol w="935562"/>
              </a:tblGrid>
              <a:tr h="449108">
                <a:tc>
                  <a:txBody>
                    <a:bodyPr/>
                    <a:lstStyle/>
                    <a:p>
                      <a:pPr algn="ctr" fontAlgn="b"/>
                      <a:endParaRPr lang="uk-UA" sz="1800" b="0" i="0" u="none" strike="noStrike" dirty="0">
                        <a:latin typeface="Arial"/>
                      </a:endParaRPr>
                    </a:p>
                  </a:txBody>
                  <a:tcPr marL="0" marR="0" marT="0" marB="0" anchor="ctr"/>
                </a:tc>
                <a:tc gridSpan="2">
                  <a:txBody>
                    <a:bodyPr/>
                    <a:lstStyle/>
                    <a:p>
                      <a:pPr algn="ctr" fontAlgn="b"/>
                      <a:r>
                        <a:rPr lang="uk-UA" sz="1800" u="none" strike="noStrike" dirty="0" smtClean="0"/>
                        <a:t>2013 </a:t>
                      </a:r>
                      <a:r>
                        <a:rPr lang="en-US" sz="1800" u="none" strike="noStrike" dirty="0" smtClean="0"/>
                        <a:t>before 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US" sz="1800" u="none" strike="noStrike" dirty="0" smtClean="0"/>
                        <a:t>Maidan</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u="none" strike="noStrike" dirty="0" smtClean="0"/>
                        <a:t>August </a:t>
                      </a:r>
                      <a:r>
                        <a:rPr lang="uk-UA" sz="1800" u="none" strike="noStrike" dirty="0" smtClean="0"/>
                        <a:t>2014</a:t>
                      </a:r>
                      <a:endParaRPr lang="uk-UA" sz="1800" b="0" i="0" u="none" strike="noStrike" dirty="0">
                        <a:latin typeface="Arial"/>
                      </a:endParaRPr>
                    </a:p>
                  </a:txBody>
                  <a:tcPr marL="0" marR="0" marT="0" marB="0" anchor="ctr"/>
                </a:tc>
                <a:tc hMerge="1">
                  <a:txBody>
                    <a:bodyPr/>
                    <a:lstStyle/>
                    <a:p>
                      <a:endParaRPr lang="uk-UA"/>
                    </a:p>
                  </a:txBody>
                  <a:tcPr/>
                </a:tc>
                <a:tc gridSpan="2">
                  <a:txBody>
                    <a:bodyPr/>
                    <a:lstStyle/>
                    <a:p>
                      <a:pPr algn="ctr" fontAlgn="b"/>
                      <a:r>
                        <a:rPr lang="en-GB" sz="1800" b="1" i="0" u="none" strike="noStrike" dirty="0" smtClean="0">
                          <a:latin typeface="+mj-lt"/>
                        </a:rPr>
                        <a:t>September</a:t>
                      </a:r>
                      <a:r>
                        <a:rPr lang="uk-UA" sz="1800" b="1" i="0" u="none" strike="noStrike" dirty="0" smtClean="0">
                          <a:latin typeface="+mj-lt"/>
                        </a:rPr>
                        <a:t> 2014</a:t>
                      </a:r>
                      <a:endParaRPr lang="uk-UA" sz="1800" b="1" i="0" u="none" strike="noStrike" dirty="0">
                        <a:latin typeface="+mj-lt"/>
                      </a:endParaRPr>
                    </a:p>
                  </a:txBody>
                  <a:tcPr marL="0" marR="0" marT="0" marB="0" anchor="ctr"/>
                </a:tc>
                <a:tc hMerge="1">
                  <a:txBody>
                    <a:bodyPr/>
                    <a:lstStyle/>
                    <a:p>
                      <a:pPr algn="ctr" fontAlgn="b"/>
                      <a:endParaRPr lang="uk-UA" sz="1800" b="0" i="0" u="none" strike="noStrike" dirty="0">
                        <a:latin typeface="Arial"/>
                      </a:endParaRPr>
                    </a:p>
                  </a:txBody>
                  <a:tcPr marL="0" marR="0" marT="0" marB="0" anchor="ctr"/>
                </a:tc>
              </a:tr>
              <a:tr h="472746">
                <a:tc>
                  <a:txBody>
                    <a:bodyPr/>
                    <a:lstStyle/>
                    <a:p>
                      <a:pPr algn="ctr" fontAlgn="b"/>
                      <a:r>
                        <a:rPr lang="uk-UA" sz="1800" u="none" strike="noStrike" smtClean="0"/>
                        <a:t> </a:t>
                      </a:r>
                      <a:endParaRPr lang="uk-UA" sz="1800" b="1" i="0" u="none" strike="noStrike" dirty="0">
                        <a:solidFill>
                          <a:srgbClr val="000000"/>
                        </a:solidFill>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c>
                  <a:txBody>
                    <a:bodyPr/>
                    <a:lstStyle/>
                    <a:p>
                      <a:pPr algn="ctr" fontAlgn="b"/>
                      <a:r>
                        <a:rPr lang="en-GB" sz="1800" b="1" u="none" strike="noStrike" dirty="0" smtClean="0"/>
                        <a:t>Number of events</a:t>
                      </a:r>
                      <a:endParaRPr lang="uk-UA" sz="1800" b="1" i="0" u="none" strike="noStrike" dirty="0">
                        <a:latin typeface="Arial"/>
                      </a:endParaRPr>
                    </a:p>
                  </a:txBody>
                  <a:tcPr marL="0" marR="0" marT="0" marB="0" anchor="ctr"/>
                </a:tc>
                <a:tc>
                  <a:txBody>
                    <a:bodyPr/>
                    <a:lstStyle/>
                    <a:p>
                      <a:pPr algn="ctr" fontAlgn="b"/>
                      <a:r>
                        <a:rPr lang="en-GB" sz="1800" b="1" u="none" strike="noStrike" dirty="0" err="1" smtClean="0"/>
                        <a:t>Percen-tage</a:t>
                      </a:r>
                      <a:endParaRPr lang="uk-UA" sz="1800" b="1" i="0" u="none" strike="noStrike" dirty="0">
                        <a:latin typeface="Arial"/>
                      </a:endParaRPr>
                    </a:p>
                  </a:txBody>
                  <a:tcPr marL="0" marR="0" marT="0" marB="0" anchor="ctr"/>
                </a:tc>
              </a:tr>
              <a:tr h="472746">
                <a:tc>
                  <a:txBody>
                    <a:bodyPr/>
                    <a:lstStyle/>
                    <a:p>
                      <a:pPr algn="ctr" fontAlgn="b"/>
                      <a:r>
                        <a:rPr lang="uk-UA" sz="1800" u="none" strike="noStrike"/>
                        <a:t>&lt;10</a:t>
                      </a:r>
                      <a:endParaRPr lang="uk-UA" sz="1800" b="0" i="0" u="none" strike="noStrike">
                        <a:latin typeface="Arial"/>
                      </a:endParaRPr>
                    </a:p>
                  </a:txBody>
                  <a:tcPr marL="0" marR="0" marT="0" marB="0" anchor="ctr"/>
                </a:tc>
                <a:tc>
                  <a:txBody>
                    <a:bodyPr/>
                    <a:lstStyle/>
                    <a:p>
                      <a:pPr algn="ctr" fontAlgn="b"/>
                      <a:r>
                        <a:rPr lang="uk-UA" sz="1800" u="none" strike="noStrike" dirty="0" smtClean="0"/>
                        <a:t>389</a:t>
                      </a:r>
                      <a:endParaRPr lang="uk-UA" sz="1800" b="0" i="0" u="none" strike="noStrike" dirty="0">
                        <a:latin typeface="Arial"/>
                      </a:endParaRPr>
                    </a:p>
                  </a:txBody>
                  <a:tcPr marL="0" marR="0" marT="0" marB="0" anchor="ctr"/>
                </a:tc>
                <a:tc>
                  <a:txBody>
                    <a:bodyPr/>
                    <a:lstStyle/>
                    <a:p>
                      <a:pPr algn="ctr" fontAlgn="b"/>
                      <a:r>
                        <a:rPr lang="uk-UA" sz="1800" u="none" strike="noStrike"/>
                        <a:t>11%</a:t>
                      </a:r>
                      <a:endParaRPr lang="uk-UA" sz="1800" b="0" i="0" u="none" strike="noStrike">
                        <a:latin typeface="Arial"/>
                      </a:endParaRPr>
                    </a:p>
                  </a:txBody>
                  <a:tcPr marL="0" marR="0" marT="0" marB="0" anchor="ctr"/>
                </a:tc>
                <a:tc>
                  <a:txBody>
                    <a:bodyPr/>
                    <a:lstStyle/>
                    <a:p>
                      <a:pPr algn="ctr" fontAlgn="b"/>
                      <a:r>
                        <a:rPr lang="uk-UA" sz="1800" u="none" strike="noStrike" dirty="0" smtClean="0"/>
                        <a:t>352</a:t>
                      </a:r>
                      <a:endParaRPr lang="uk-UA" sz="1800" b="0" i="0" u="none" strike="noStrike" dirty="0">
                        <a:latin typeface="Arial"/>
                      </a:endParaRPr>
                    </a:p>
                  </a:txBody>
                  <a:tcPr marL="0" marR="0" marT="0" marB="0" anchor="ctr"/>
                </a:tc>
                <a:tc>
                  <a:txBody>
                    <a:bodyPr/>
                    <a:lstStyle/>
                    <a:p>
                      <a:pPr algn="ctr" fontAlgn="b"/>
                      <a:r>
                        <a:rPr lang="uk-UA" sz="1800" u="none" strike="noStrike"/>
                        <a:t>9%</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mj-lt"/>
                        </a:rPr>
                        <a:t>71</a:t>
                      </a:r>
                      <a:endParaRPr lang="uk-UA" sz="1800" b="0" i="0" u="none" strike="noStrike" dirty="0">
                        <a:latin typeface="+mj-lt"/>
                      </a:endParaRPr>
                    </a:p>
                  </a:txBody>
                  <a:tcPr marL="9525" marR="9525" marT="9525" marB="0" anchor="ctr"/>
                </a:tc>
                <a:tc>
                  <a:txBody>
                    <a:bodyPr/>
                    <a:lstStyle/>
                    <a:p>
                      <a:pPr algn="ctr" fontAlgn="b"/>
                      <a:r>
                        <a:rPr lang="uk-UA" sz="1800" u="none" strike="noStrike"/>
                        <a:t>10%</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mj-lt"/>
                        </a:rPr>
                        <a:t>61</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8%</a:t>
                      </a:r>
                      <a:endParaRPr lang="uk-UA" sz="1800" b="0" i="0" u="none" strike="noStrike" dirty="0">
                        <a:latin typeface="+mj-lt"/>
                      </a:endParaRPr>
                    </a:p>
                  </a:txBody>
                  <a:tcPr marL="0" marR="0" marT="0" marB="0" anchor="ctr"/>
                </a:tc>
              </a:tr>
              <a:tr h="449108">
                <a:tc>
                  <a:txBody>
                    <a:bodyPr/>
                    <a:lstStyle/>
                    <a:p>
                      <a:pPr algn="ctr" fontAlgn="b"/>
                      <a:r>
                        <a:rPr lang="uk-UA" sz="1800" u="none" strike="noStrike"/>
                        <a:t>&lt;100</a:t>
                      </a:r>
                      <a:endParaRPr lang="uk-UA" sz="1800" b="0" i="0" u="none" strike="noStrike">
                        <a:latin typeface="Arial"/>
                      </a:endParaRPr>
                    </a:p>
                  </a:txBody>
                  <a:tcPr marL="0" marR="0" marT="0" marB="0" anchor="ctr"/>
                </a:tc>
                <a:tc>
                  <a:txBody>
                    <a:bodyPr/>
                    <a:lstStyle/>
                    <a:p>
                      <a:pPr algn="ctr" fontAlgn="b"/>
                      <a:r>
                        <a:rPr lang="uk-UA" sz="1800" u="none" strike="noStrike" dirty="0" smtClean="0"/>
                        <a:t>1 560</a:t>
                      </a:r>
                      <a:endParaRPr lang="uk-UA" sz="1800" b="0" i="0" u="none" strike="noStrike" dirty="0">
                        <a:latin typeface="Arial"/>
                      </a:endParaRPr>
                    </a:p>
                  </a:txBody>
                  <a:tcPr marL="0" marR="0" marT="0" marB="0" anchor="ctr"/>
                </a:tc>
                <a:tc>
                  <a:txBody>
                    <a:bodyPr/>
                    <a:lstStyle/>
                    <a:p>
                      <a:pPr algn="ctr" fontAlgn="b"/>
                      <a:r>
                        <a:rPr lang="uk-UA" sz="1800" u="none" strike="noStrike"/>
                        <a:t>46%</a:t>
                      </a:r>
                      <a:endParaRPr lang="uk-UA" sz="1800" b="0" i="0" u="none" strike="noStrike">
                        <a:latin typeface="Arial"/>
                      </a:endParaRPr>
                    </a:p>
                  </a:txBody>
                  <a:tcPr marL="0" marR="0" marT="0" marB="0" anchor="ctr"/>
                </a:tc>
                <a:tc>
                  <a:txBody>
                    <a:bodyPr/>
                    <a:lstStyle/>
                    <a:p>
                      <a:pPr algn="ctr" fontAlgn="b"/>
                      <a:r>
                        <a:rPr lang="uk-UA" sz="1800" u="none" strike="noStrike" dirty="0" smtClean="0"/>
                        <a:t>1 064</a:t>
                      </a:r>
                      <a:endParaRPr lang="uk-UA" sz="1800" b="0" i="0" u="none" strike="noStrike" dirty="0">
                        <a:latin typeface="Arial"/>
                      </a:endParaRPr>
                    </a:p>
                  </a:txBody>
                  <a:tcPr marL="0" marR="0" marT="0" marB="0" anchor="ctr"/>
                </a:tc>
                <a:tc>
                  <a:txBody>
                    <a:bodyPr/>
                    <a:lstStyle/>
                    <a:p>
                      <a:pPr algn="ctr" fontAlgn="b"/>
                      <a:r>
                        <a:rPr lang="uk-UA" sz="1800" u="none" strike="noStrike" dirty="0"/>
                        <a:t>27%</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224</a:t>
                      </a:r>
                      <a:endParaRPr lang="uk-UA" sz="1800" b="0" i="0" u="none" strike="noStrike" dirty="0">
                        <a:latin typeface="+mj-lt"/>
                      </a:endParaRPr>
                    </a:p>
                  </a:txBody>
                  <a:tcPr marL="9525" marR="9525" marT="9525" marB="0" anchor="ctr"/>
                </a:tc>
                <a:tc>
                  <a:txBody>
                    <a:bodyPr/>
                    <a:lstStyle/>
                    <a:p>
                      <a:pPr algn="ctr" fontAlgn="b"/>
                      <a:r>
                        <a:rPr lang="uk-UA" sz="1800" u="none" strike="noStrike" dirty="0" smtClean="0"/>
                        <a:t>30%</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170</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23%</a:t>
                      </a:r>
                      <a:endParaRPr lang="uk-UA" sz="1800" b="0" i="0" u="none" strike="noStrike" dirty="0">
                        <a:latin typeface="+mj-lt"/>
                      </a:endParaRPr>
                    </a:p>
                  </a:txBody>
                  <a:tcPr marL="0" marR="0" marT="0" marB="0" anchor="ctr"/>
                </a:tc>
              </a:tr>
              <a:tr h="449108">
                <a:tc>
                  <a:txBody>
                    <a:bodyPr/>
                    <a:lstStyle/>
                    <a:p>
                      <a:pPr algn="ctr" fontAlgn="b"/>
                      <a:r>
                        <a:rPr lang="uk-UA" sz="1800" u="none" strike="noStrike"/>
                        <a:t>&lt;1000</a:t>
                      </a:r>
                      <a:endParaRPr lang="uk-UA" sz="1800" b="0" i="0" u="none" strike="noStrike">
                        <a:latin typeface="Arial"/>
                      </a:endParaRPr>
                    </a:p>
                  </a:txBody>
                  <a:tcPr marL="0" marR="0" marT="0" marB="0" anchor="ctr"/>
                </a:tc>
                <a:tc>
                  <a:txBody>
                    <a:bodyPr/>
                    <a:lstStyle/>
                    <a:p>
                      <a:pPr algn="ctr" fontAlgn="b"/>
                      <a:r>
                        <a:rPr lang="uk-UA" sz="1800" u="none" strike="noStrike" dirty="0" smtClean="0"/>
                        <a:t>520</a:t>
                      </a:r>
                      <a:endParaRPr lang="uk-UA" sz="1800" b="0" i="0" u="none" strike="noStrike" dirty="0">
                        <a:latin typeface="Arial"/>
                      </a:endParaRPr>
                    </a:p>
                  </a:txBody>
                  <a:tcPr marL="0" marR="0" marT="0" marB="0" anchor="ctr"/>
                </a:tc>
                <a:tc>
                  <a:txBody>
                    <a:bodyPr/>
                    <a:lstStyle/>
                    <a:p>
                      <a:pPr algn="ctr" fontAlgn="b"/>
                      <a:r>
                        <a:rPr lang="uk-UA" sz="1800" u="none" strike="noStrike"/>
                        <a:t>15%</a:t>
                      </a:r>
                      <a:endParaRPr lang="uk-UA" sz="1800" b="0" i="0" u="none" strike="noStrike">
                        <a:latin typeface="Arial"/>
                      </a:endParaRPr>
                    </a:p>
                  </a:txBody>
                  <a:tcPr marL="0" marR="0" marT="0" marB="0" anchor="ctr"/>
                </a:tc>
                <a:tc>
                  <a:txBody>
                    <a:bodyPr/>
                    <a:lstStyle/>
                    <a:p>
                      <a:pPr algn="ctr" fontAlgn="b"/>
                      <a:r>
                        <a:rPr lang="uk-UA" sz="1800" u="none" strike="noStrike" dirty="0" smtClean="0"/>
                        <a:t>854</a:t>
                      </a:r>
                      <a:endParaRPr lang="uk-UA" sz="1800" b="0" i="0" u="none" strike="noStrike" dirty="0">
                        <a:latin typeface="Arial"/>
                      </a:endParaRPr>
                    </a:p>
                  </a:txBody>
                  <a:tcPr marL="0" marR="0" marT="0" marB="0" anchor="ctr"/>
                </a:tc>
                <a:tc>
                  <a:txBody>
                    <a:bodyPr/>
                    <a:lstStyle/>
                    <a:p>
                      <a:pPr algn="ctr" fontAlgn="b"/>
                      <a:r>
                        <a:rPr lang="uk-UA" sz="1800" u="none" strike="noStrike"/>
                        <a:t>22%</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mj-lt"/>
                        </a:rPr>
                        <a:t>60</a:t>
                      </a:r>
                      <a:endParaRPr lang="uk-UA" sz="1800" b="0" i="0" u="none" strike="noStrike" dirty="0">
                        <a:latin typeface="+mj-lt"/>
                      </a:endParaRPr>
                    </a:p>
                  </a:txBody>
                  <a:tcPr marL="9525" marR="9525" marT="9525" marB="0" anchor="ctr"/>
                </a:tc>
                <a:tc>
                  <a:txBody>
                    <a:bodyPr/>
                    <a:lstStyle/>
                    <a:p>
                      <a:pPr algn="ctr" fontAlgn="b"/>
                      <a:r>
                        <a:rPr lang="uk-UA" sz="1800" u="none" strike="noStrike" dirty="0"/>
                        <a:t>8</a:t>
                      </a:r>
                      <a:r>
                        <a:rPr lang="uk-UA" sz="1800" u="none" strike="noStrike" dirty="0" smtClean="0"/>
                        <a:t>%</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74</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10%</a:t>
                      </a:r>
                      <a:endParaRPr lang="uk-UA" sz="1800" b="0" i="0" u="none" strike="noStrike" dirty="0">
                        <a:latin typeface="+mj-lt"/>
                      </a:endParaRPr>
                    </a:p>
                  </a:txBody>
                  <a:tcPr marL="0" marR="0" marT="0" marB="0" anchor="ctr"/>
                </a:tc>
              </a:tr>
              <a:tr h="449108">
                <a:tc>
                  <a:txBody>
                    <a:bodyPr/>
                    <a:lstStyle/>
                    <a:p>
                      <a:pPr algn="ctr" fontAlgn="b"/>
                      <a:r>
                        <a:rPr lang="uk-UA" sz="1800" u="none" strike="noStrike"/>
                        <a:t>&lt;10000</a:t>
                      </a:r>
                      <a:endParaRPr lang="uk-UA" sz="1800" b="0" i="0" u="none" strike="noStrike">
                        <a:latin typeface="Arial"/>
                      </a:endParaRPr>
                    </a:p>
                  </a:txBody>
                  <a:tcPr marL="0" marR="0" marT="0" marB="0" anchor="ctr"/>
                </a:tc>
                <a:tc>
                  <a:txBody>
                    <a:bodyPr/>
                    <a:lstStyle/>
                    <a:p>
                      <a:pPr algn="ctr" fontAlgn="b"/>
                      <a:r>
                        <a:rPr lang="uk-UA" sz="1800" u="none" strike="noStrike" dirty="0" smtClean="0"/>
                        <a:t>103</a:t>
                      </a:r>
                      <a:endParaRPr lang="uk-UA" sz="1800" b="0" i="0" u="none" strike="noStrike" dirty="0">
                        <a:latin typeface="Arial"/>
                      </a:endParaRPr>
                    </a:p>
                  </a:txBody>
                  <a:tcPr marL="0" marR="0" marT="0" marB="0" anchor="ctr"/>
                </a:tc>
                <a:tc>
                  <a:txBody>
                    <a:bodyPr/>
                    <a:lstStyle/>
                    <a:p>
                      <a:pPr algn="ctr" fontAlgn="b"/>
                      <a:r>
                        <a:rPr lang="uk-UA" sz="1800" u="none" strike="noStrike"/>
                        <a:t>3%</a:t>
                      </a:r>
                      <a:endParaRPr lang="uk-UA" sz="1800" b="0" i="0" u="none" strike="noStrike">
                        <a:latin typeface="Arial"/>
                      </a:endParaRPr>
                    </a:p>
                  </a:txBody>
                  <a:tcPr marL="0" marR="0" marT="0" marB="0" anchor="ctr"/>
                </a:tc>
                <a:tc>
                  <a:txBody>
                    <a:bodyPr/>
                    <a:lstStyle/>
                    <a:p>
                      <a:pPr algn="ctr" fontAlgn="b"/>
                      <a:r>
                        <a:rPr lang="uk-UA" sz="1800" u="none" strike="noStrike" dirty="0" smtClean="0"/>
                        <a:t>333</a:t>
                      </a:r>
                      <a:endParaRPr lang="uk-UA" sz="1800" b="0" i="0" u="none" strike="noStrike" dirty="0">
                        <a:latin typeface="Arial"/>
                      </a:endParaRPr>
                    </a:p>
                  </a:txBody>
                  <a:tcPr marL="0" marR="0" marT="0" marB="0" anchor="ctr"/>
                </a:tc>
                <a:tc>
                  <a:txBody>
                    <a:bodyPr/>
                    <a:lstStyle/>
                    <a:p>
                      <a:pPr algn="ctr" fontAlgn="b"/>
                      <a:r>
                        <a:rPr lang="uk-UA" sz="1800" u="none" strike="noStrike"/>
                        <a:t>8%</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mj-lt"/>
                        </a:rPr>
                        <a:t>11</a:t>
                      </a:r>
                      <a:endParaRPr lang="uk-UA" sz="1800" b="0" i="0" u="none" strike="noStrike" dirty="0">
                        <a:latin typeface="+mj-lt"/>
                      </a:endParaRPr>
                    </a:p>
                  </a:txBody>
                  <a:tcPr marL="9525" marR="9525" marT="9525" marB="0" anchor="ctr"/>
                </a:tc>
                <a:tc>
                  <a:txBody>
                    <a:bodyPr/>
                    <a:lstStyle/>
                    <a:p>
                      <a:pPr algn="ctr" fontAlgn="b"/>
                      <a:r>
                        <a:rPr lang="uk-UA" sz="1800" u="none" strike="noStrike" dirty="0"/>
                        <a:t>1</a:t>
                      </a:r>
                      <a:r>
                        <a:rPr lang="uk-UA" sz="1800" u="none" strike="noStrike" dirty="0" smtClean="0"/>
                        <a:t>%</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19</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3%</a:t>
                      </a:r>
                      <a:endParaRPr lang="uk-UA" sz="1800" b="0" i="0" u="none" strike="noStrike" dirty="0">
                        <a:latin typeface="+mj-lt"/>
                      </a:endParaRPr>
                    </a:p>
                  </a:txBody>
                  <a:tcPr marL="0" marR="0" marT="0" marB="0" anchor="ctr"/>
                </a:tc>
              </a:tr>
              <a:tr h="449108">
                <a:tc>
                  <a:txBody>
                    <a:bodyPr/>
                    <a:lstStyle/>
                    <a:p>
                      <a:pPr algn="ctr" fontAlgn="b"/>
                      <a:r>
                        <a:rPr lang="uk-UA" sz="1800" u="none" strike="noStrike"/>
                        <a:t>&lt;100000</a:t>
                      </a:r>
                      <a:endParaRPr lang="uk-UA" sz="1800" b="0" i="0" u="none" strike="noStrike">
                        <a:latin typeface="Arial"/>
                      </a:endParaRPr>
                    </a:p>
                  </a:txBody>
                  <a:tcPr marL="0" marR="0" marT="0" marB="0" anchor="ctr"/>
                </a:tc>
                <a:tc>
                  <a:txBody>
                    <a:bodyPr/>
                    <a:lstStyle/>
                    <a:p>
                      <a:pPr algn="ctr" fontAlgn="b"/>
                      <a:r>
                        <a:rPr lang="uk-UA" sz="1800" u="none" strike="noStrike" dirty="0" smtClean="0"/>
                        <a:t>15</a:t>
                      </a:r>
                      <a:endParaRPr lang="uk-UA" sz="1800" b="0" i="0" u="none" strike="noStrike" dirty="0">
                        <a:latin typeface="Arial"/>
                      </a:endParaRPr>
                    </a:p>
                  </a:txBody>
                  <a:tcPr marL="0" marR="0" marT="0" marB="0" anchor="ctr"/>
                </a:tc>
                <a:tc>
                  <a:txBody>
                    <a:bodyPr/>
                    <a:lstStyle/>
                    <a:p>
                      <a:pPr algn="ctr" fontAlgn="b"/>
                      <a:r>
                        <a:rPr lang="uk-UA" sz="1800" u="none" strike="noStrike"/>
                        <a:t>0%</a:t>
                      </a:r>
                      <a:endParaRPr lang="uk-UA" sz="1800" b="0" i="0" u="none" strike="noStrike">
                        <a:latin typeface="Arial"/>
                      </a:endParaRPr>
                    </a:p>
                  </a:txBody>
                  <a:tcPr marL="0" marR="0" marT="0" marB="0" anchor="ctr"/>
                </a:tc>
                <a:tc>
                  <a:txBody>
                    <a:bodyPr/>
                    <a:lstStyle/>
                    <a:p>
                      <a:pPr algn="ctr" fontAlgn="b"/>
                      <a:r>
                        <a:rPr lang="uk-UA" sz="1800" u="none" strike="noStrike" dirty="0" smtClean="0"/>
                        <a:t>29</a:t>
                      </a:r>
                      <a:endParaRPr lang="uk-UA" sz="1800" b="0" i="0" u="none" strike="noStrike" dirty="0">
                        <a:latin typeface="Arial"/>
                      </a:endParaRPr>
                    </a:p>
                  </a:txBody>
                  <a:tcPr marL="0" marR="0" marT="0" marB="0" anchor="ctr"/>
                </a:tc>
                <a:tc>
                  <a:txBody>
                    <a:bodyPr/>
                    <a:lstStyle/>
                    <a:p>
                      <a:pPr algn="ctr" fontAlgn="b"/>
                      <a:r>
                        <a:rPr lang="uk-UA" sz="1800" u="none" strike="noStrike"/>
                        <a:t>1%</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Arial"/>
                        </a:rPr>
                        <a:t>0</a:t>
                      </a:r>
                      <a:endParaRPr lang="uk-UA" sz="1800" b="0" i="0" u="none" strike="noStrike" dirty="0">
                        <a:latin typeface="Arial"/>
                      </a:endParaRPr>
                    </a:p>
                  </a:txBody>
                  <a:tcPr marL="0" marR="0" marT="0" marB="0" anchor="ctr"/>
                </a:tc>
                <a:tc>
                  <a:txBody>
                    <a:bodyPr/>
                    <a:lstStyle/>
                    <a:p>
                      <a:pPr algn="ctr" fontAlgn="b"/>
                      <a:r>
                        <a:rPr lang="uk-UA" sz="1800" u="none" strike="noStrike" dirty="0"/>
                        <a:t>0%</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0</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0%</a:t>
                      </a:r>
                      <a:endParaRPr lang="uk-UA" sz="1800" b="0" i="0" u="none" strike="noStrike" dirty="0">
                        <a:latin typeface="+mj-lt"/>
                      </a:endParaRPr>
                    </a:p>
                  </a:txBody>
                  <a:tcPr marL="0" marR="0" marT="0" marB="0" anchor="ctr"/>
                </a:tc>
              </a:tr>
              <a:tr h="472746">
                <a:tc>
                  <a:txBody>
                    <a:bodyPr/>
                    <a:lstStyle/>
                    <a:p>
                      <a:pPr algn="ctr" fontAlgn="b"/>
                      <a:r>
                        <a:rPr lang="uk-UA" sz="1800" u="none" strike="noStrike"/>
                        <a:t>&gt;100000</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Arial"/>
                        </a:rPr>
                        <a:t>0</a:t>
                      </a:r>
                      <a:endParaRPr lang="uk-UA" sz="1800" b="0" i="0" u="none" strike="noStrike" dirty="0">
                        <a:latin typeface="Arial"/>
                      </a:endParaRPr>
                    </a:p>
                  </a:txBody>
                  <a:tcPr marL="0" marR="0" marT="0" marB="0" anchor="ctr"/>
                </a:tc>
                <a:tc>
                  <a:txBody>
                    <a:bodyPr/>
                    <a:lstStyle/>
                    <a:p>
                      <a:pPr algn="ctr" fontAlgn="b"/>
                      <a:r>
                        <a:rPr lang="uk-UA" sz="1800" u="none" strike="noStrike"/>
                        <a:t>0%</a:t>
                      </a:r>
                      <a:endParaRPr lang="uk-UA" sz="1800" b="0" i="0" u="none" strike="noStrike">
                        <a:latin typeface="Arial"/>
                      </a:endParaRPr>
                    </a:p>
                  </a:txBody>
                  <a:tcPr marL="0" marR="0" marT="0" marB="0" anchor="ctr"/>
                </a:tc>
                <a:tc>
                  <a:txBody>
                    <a:bodyPr/>
                    <a:lstStyle/>
                    <a:p>
                      <a:pPr algn="ctr" fontAlgn="b"/>
                      <a:r>
                        <a:rPr lang="uk-UA" sz="1800" u="none" strike="noStrike" dirty="0" smtClean="0"/>
                        <a:t>5</a:t>
                      </a:r>
                      <a:endParaRPr lang="uk-UA" sz="1800" b="0" i="0" u="none" strike="noStrike" dirty="0">
                        <a:latin typeface="Arial"/>
                      </a:endParaRPr>
                    </a:p>
                  </a:txBody>
                  <a:tcPr marL="0" marR="0" marT="0" marB="0" anchor="ctr"/>
                </a:tc>
                <a:tc>
                  <a:txBody>
                    <a:bodyPr/>
                    <a:lstStyle/>
                    <a:p>
                      <a:pPr algn="ctr" fontAlgn="b"/>
                      <a:r>
                        <a:rPr lang="uk-UA" sz="1800" u="none" strike="noStrike"/>
                        <a:t>0%</a:t>
                      </a:r>
                      <a:endParaRPr lang="uk-UA" sz="1800" b="0" i="0" u="none" strike="noStrike">
                        <a:latin typeface="Arial"/>
                      </a:endParaRPr>
                    </a:p>
                  </a:txBody>
                  <a:tcPr marL="0" marR="0" marT="0" marB="0" anchor="ctr"/>
                </a:tc>
                <a:tc>
                  <a:txBody>
                    <a:bodyPr/>
                    <a:lstStyle/>
                    <a:p>
                      <a:pPr algn="ctr" fontAlgn="b"/>
                      <a:r>
                        <a:rPr lang="uk-UA" sz="1800" b="0" i="0" u="none" strike="noStrike" dirty="0" smtClean="0">
                          <a:latin typeface="Arial"/>
                        </a:rPr>
                        <a:t>0</a:t>
                      </a:r>
                      <a:endParaRPr lang="uk-UA" sz="1800" b="0" i="0" u="none" strike="noStrike" dirty="0">
                        <a:latin typeface="Arial"/>
                      </a:endParaRPr>
                    </a:p>
                  </a:txBody>
                  <a:tcPr marL="0" marR="0" marT="0" marB="0" anchor="ctr"/>
                </a:tc>
                <a:tc>
                  <a:txBody>
                    <a:bodyPr/>
                    <a:lstStyle/>
                    <a:p>
                      <a:pPr algn="ctr" fontAlgn="b"/>
                      <a:r>
                        <a:rPr lang="uk-UA" sz="1800" u="none" strike="noStrike" dirty="0"/>
                        <a:t>0%</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0</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0%</a:t>
                      </a:r>
                      <a:endParaRPr lang="uk-UA" sz="1800" b="0" i="0" u="none" strike="noStrike" dirty="0">
                        <a:latin typeface="+mj-lt"/>
                      </a:endParaRPr>
                    </a:p>
                  </a:txBody>
                  <a:tcPr marL="0" marR="0" marT="0" marB="0" anchor="ctr"/>
                </a:tc>
              </a:tr>
              <a:tr h="472746">
                <a:tc>
                  <a:txBody>
                    <a:bodyPr/>
                    <a:lstStyle/>
                    <a:p>
                      <a:pPr algn="ctr" fontAlgn="b"/>
                      <a:r>
                        <a:rPr lang="en-US" sz="1800" u="none" strike="noStrike" dirty="0" smtClean="0"/>
                        <a:t>Unknown</a:t>
                      </a:r>
                      <a:endParaRPr lang="en-US" sz="1800" b="0" i="0" u="none" strike="noStrike" dirty="0">
                        <a:latin typeface="Arial"/>
                      </a:endParaRPr>
                    </a:p>
                  </a:txBody>
                  <a:tcPr marL="0" marR="0" marT="0" marB="0" anchor="ctr"/>
                </a:tc>
                <a:tc>
                  <a:txBody>
                    <a:bodyPr/>
                    <a:lstStyle/>
                    <a:p>
                      <a:pPr algn="ctr" fontAlgn="b"/>
                      <a:r>
                        <a:rPr lang="uk-UA" sz="1800" u="none" strike="noStrike" dirty="0" smtClean="0"/>
                        <a:t>841</a:t>
                      </a:r>
                      <a:endParaRPr lang="uk-UA" sz="1800" b="0" i="0" u="none" strike="noStrike" dirty="0">
                        <a:latin typeface="Arial"/>
                      </a:endParaRPr>
                    </a:p>
                  </a:txBody>
                  <a:tcPr marL="0" marR="0" marT="0" marB="0" anchor="ctr"/>
                </a:tc>
                <a:tc>
                  <a:txBody>
                    <a:bodyPr/>
                    <a:lstStyle/>
                    <a:p>
                      <a:pPr algn="ctr" fontAlgn="b"/>
                      <a:r>
                        <a:rPr lang="uk-UA" sz="1800" u="none" strike="noStrike"/>
                        <a:t>25%</a:t>
                      </a:r>
                      <a:endParaRPr lang="uk-UA" sz="1800" b="0" i="0" u="none" strike="noStrike">
                        <a:latin typeface="Arial"/>
                      </a:endParaRPr>
                    </a:p>
                  </a:txBody>
                  <a:tcPr marL="0" marR="0" marT="0" marB="0" anchor="ctr"/>
                </a:tc>
                <a:tc>
                  <a:txBody>
                    <a:bodyPr/>
                    <a:lstStyle/>
                    <a:p>
                      <a:pPr algn="ctr" fontAlgn="b"/>
                      <a:r>
                        <a:rPr lang="uk-UA" sz="1800" u="none" strike="noStrike" dirty="0" smtClean="0"/>
                        <a:t>1 313</a:t>
                      </a:r>
                      <a:endParaRPr lang="uk-UA" sz="1800" b="0" i="0" u="none" strike="noStrike" dirty="0">
                        <a:latin typeface="Arial"/>
                      </a:endParaRPr>
                    </a:p>
                  </a:txBody>
                  <a:tcPr marL="0" marR="0" marT="0" marB="0" anchor="ctr"/>
                </a:tc>
                <a:tc>
                  <a:txBody>
                    <a:bodyPr/>
                    <a:lstStyle/>
                    <a:p>
                      <a:pPr algn="ctr" fontAlgn="b"/>
                      <a:r>
                        <a:rPr lang="uk-UA" sz="1800" u="none" strike="noStrike"/>
                        <a:t>33%</a:t>
                      </a:r>
                      <a:endParaRPr lang="uk-UA" sz="1800" b="0" i="0" u="none" strike="noStrike">
                        <a:latin typeface="Arial"/>
                      </a:endParaRPr>
                    </a:p>
                  </a:txBody>
                  <a:tcPr marL="0" marR="0" marT="0" marB="0" anchor="ctr"/>
                </a:tc>
                <a:tc>
                  <a:txBody>
                    <a:bodyPr/>
                    <a:lstStyle/>
                    <a:p>
                      <a:pPr algn="ctr" fontAlgn="b"/>
                      <a:r>
                        <a:rPr lang="uk-UA" sz="1800" u="none" strike="noStrike" dirty="0" smtClean="0"/>
                        <a:t>376</a:t>
                      </a:r>
                      <a:endParaRPr lang="uk-UA" sz="1800" b="0" i="0" u="none" strike="noStrike" dirty="0">
                        <a:latin typeface="Arial"/>
                      </a:endParaRPr>
                    </a:p>
                  </a:txBody>
                  <a:tcPr marL="0" marR="0" marT="0" marB="0" anchor="ctr"/>
                </a:tc>
                <a:tc>
                  <a:txBody>
                    <a:bodyPr/>
                    <a:lstStyle/>
                    <a:p>
                      <a:pPr algn="ctr" fontAlgn="b"/>
                      <a:r>
                        <a:rPr lang="uk-UA" sz="1800" u="none" strike="noStrike" dirty="0" smtClean="0"/>
                        <a:t>51%</a:t>
                      </a:r>
                      <a:endParaRPr lang="uk-UA" sz="1800" b="0" i="0" u="none" strike="noStrike" dirty="0">
                        <a:latin typeface="Arial"/>
                      </a:endParaRPr>
                    </a:p>
                  </a:txBody>
                  <a:tcPr marL="0" marR="0" marT="0" marB="0" anchor="ctr"/>
                </a:tc>
                <a:tc>
                  <a:txBody>
                    <a:bodyPr/>
                    <a:lstStyle/>
                    <a:p>
                      <a:pPr algn="ctr" fontAlgn="b"/>
                      <a:r>
                        <a:rPr lang="uk-UA" sz="1800" b="0" i="0" u="none" strike="noStrike" dirty="0" smtClean="0">
                          <a:latin typeface="+mj-lt"/>
                        </a:rPr>
                        <a:t>413</a:t>
                      </a:r>
                      <a:endParaRPr lang="uk-UA" sz="1800" b="0" i="0" u="none" strike="noStrike" dirty="0">
                        <a:latin typeface="+mj-lt"/>
                      </a:endParaRPr>
                    </a:p>
                  </a:txBody>
                  <a:tcPr marL="0" marR="0" marT="0" marB="0" anchor="ctr"/>
                </a:tc>
                <a:tc>
                  <a:txBody>
                    <a:bodyPr/>
                    <a:lstStyle/>
                    <a:p>
                      <a:pPr algn="ctr" fontAlgn="b"/>
                      <a:r>
                        <a:rPr lang="uk-UA" sz="1800" b="0" i="0" u="none" strike="noStrike" dirty="0" smtClean="0">
                          <a:latin typeface="+mj-lt"/>
                        </a:rPr>
                        <a:t>56%</a:t>
                      </a:r>
                      <a:endParaRPr lang="uk-UA" sz="1800" b="0" i="0" u="none" strike="noStrike" dirty="0">
                        <a:latin typeface="+mj-lt"/>
                      </a:endParaRPr>
                    </a:p>
                  </a:txBody>
                  <a:tcPr marL="0" marR="0" marT="0" marB="0" anchor="ctr"/>
                </a:tc>
              </a:tr>
              <a:tr h="832031">
                <a:tc>
                  <a:txBody>
                    <a:bodyPr/>
                    <a:lstStyle/>
                    <a:p>
                      <a:pPr algn="ctr" fontAlgn="b"/>
                      <a:r>
                        <a:rPr lang="en-US" sz="1800" b="1" i="0" u="none" strike="noStrike" dirty="0" smtClean="0">
                          <a:solidFill>
                            <a:srgbClr val="000000"/>
                          </a:solidFill>
                          <a:latin typeface="Arial"/>
                        </a:rPr>
                        <a:t>Total</a:t>
                      </a:r>
                      <a:endParaRPr lang="uk-UA" sz="1800" b="1" i="0" u="none" strike="noStrike" dirty="0">
                        <a:solidFill>
                          <a:srgbClr val="000000"/>
                        </a:solidFill>
                        <a:latin typeface="Arial"/>
                      </a:endParaRPr>
                    </a:p>
                  </a:txBody>
                  <a:tcPr marL="0" marR="0" marT="0" marB="0" anchor="ctr"/>
                </a:tc>
                <a:tc>
                  <a:txBody>
                    <a:bodyPr/>
                    <a:lstStyle/>
                    <a:p>
                      <a:pPr algn="ctr" fontAlgn="b"/>
                      <a:r>
                        <a:rPr lang="uk-UA" sz="1800" u="none" strike="noStrike" dirty="0" smtClean="0"/>
                        <a:t>3 428</a:t>
                      </a:r>
                      <a:endParaRPr lang="uk-UA" sz="1800" b="1" i="0" u="none" strike="noStrike" dirty="0">
                        <a:solidFill>
                          <a:srgbClr val="000000"/>
                        </a:solidFill>
                        <a:latin typeface="Calibri"/>
                      </a:endParaRPr>
                    </a:p>
                  </a:txBody>
                  <a:tcPr marL="0" marR="0" marT="0" marB="0" anchor="ctr"/>
                </a:tc>
                <a:tc>
                  <a:txBody>
                    <a:bodyPr/>
                    <a:lstStyle/>
                    <a:p>
                      <a:pPr algn="ctr" fontAlgn="b"/>
                      <a:r>
                        <a:rPr lang="uk-UA" sz="1800" u="none" strike="noStrike" dirty="0"/>
                        <a:t>100%</a:t>
                      </a:r>
                      <a:endParaRPr lang="uk-UA" sz="1800" b="0" i="0" u="none" strike="noStrike" dirty="0">
                        <a:latin typeface="Arial"/>
                      </a:endParaRPr>
                    </a:p>
                  </a:txBody>
                  <a:tcPr marL="0" marR="0" marT="0" marB="0" anchor="ctr"/>
                </a:tc>
                <a:tc>
                  <a:txBody>
                    <a:bodyPr/>
                    <a:lstStyle/>
                    <a:p>
                      <a:pPr algn="ctr" fontAlgn="b"/>
                      <a:r>
                        <a:rPr lang="uk-UA" sz="1800" u="none" strike="noStrike" dirty="0" smtClean="0"/>
                        <a:t>3 950</a:t>
                      </a:r>
                      <a:endParaRPr lang="uk-UA" sz="1800" b="1" i="0" u="none" strike="noStrike" dirty="0">
                        <a:solidFill>
                          <a:srgbClr val="000000"/>
                        </a:solidFill>
                        <a:latin typeface="Calibri"/>
                      </a:endParaRPr>
                    </a:p>
                  </a:txBody>
                  <a:tcPr marL="0" marR="0" marT="0" marB="0" anchor="ctr"/>
                </a:tc>
                <a:tc>
                  <a:txBody>
                    <a:bodyPr/>
                    <a:lstStyle/>
                    <a:p>
                      <a:pPr algn="ctr" fontAlgn="b"/>
                      <a:r>
                        <a:rPr lang="uk-UA" sz="1800" u="none" strike="noStrike" dirty="0"/>
                        <a:t>100%</a:t>
                      </a:r>
                      <a:endParaRPr lang="uk-UA" sz="1800" b="0" i="0" u="none" strike="noStrike" dirty="0">
                        <a:latin typeface="Arial"/>
                      </a:endParaRPr>
                    </a:p>
                  </a:txBody>
                  <a:tcPr marL="0" marR="0" marT="0" marB="0" anchor="ctr"/>
                </a:tc>
                <a:tc>
                  <a:txBody>
                    <a:bodyPr/>
                    <a:lstStyle/>
                    <a:p>
                      <a:pPr algn="ctr" fontAlgn="b"/>
                      <a:r>
                        <a:rPr lang="uk-UA" sz="1800" u="none" strike="noStrike" dirty="0" smtClean="0"/>
                        <a:t>742</a:t>
                      </a:r>
                      <a:endParaRPr lang="uk-UA" sz="1800" b="1" i="0" u="none" strike="noStrike" dirty="0">
                        <a:solidFill>
                          <a:srgbClr val="000000"/>
                        </a:solidFill>
                        <a:latin typeface="Arial"/>
                      </a:endParaRPr>
                    </a:p>
                  </a:txBody>
                  <a:tcPr marL="0" marR="0" marT="0" marB="0" anchor="ctr"/>
                </a:tc>
                <a:tc>
                  <a:txBody>
                    <a:bodyPr/>
                    <a:lstStyle/>
                    <a:p>
                      <a:pPr algn="ctr" fontAlgn="b"/>
                      <a:r>
                        <a:rPr lang="uk-UA" sz="1800" u="none" strike="noStrike" dirty="0"/>
                        <a:t>100%</a:t>
                      </a:r>
                      <a:endParaRPr lang="uk-UA" sz="1800" b="0" i="0" u="none" strike="noStrike" dirty="0">
                        <a:latin typeface="Arial"/>
                      </a:endParaRPr>
                    </a:p>
                  </a:txBody>
                  <a:tcPr marL="0" marR="0" marT="0" marB="0" anchor="ctr"/>
                </a:tc>
                <a:tc>
                  <a:txBody>
                    <a:bodyPr/>
                    <a:lstStyle/>
                    <a:p>
                      <a:pPr algn="ctr" fontAlgn="b"/>
                      <a:r>
                        <a:rPr lang="uk-UA" sz="1800" b="1" i="0" u="none" strike="noStrike" dirty="0" smtClean="0">
                          <a:latin typeface="+mj-lt"/>
                        </a:rPr>
                        <a:t>737</a:t>
                      </a:r>
                      <a:endParaRPr lang="uk-UA" sz="1800" b="1" i="0" u="none" strike="noStrike" dirty="0">
                        <a:latin typeface="+mj-lt"/>
                      </a:endParaRPr>
                    </a:p>
                  </a:txBody>
                  <a:tcPr marL="0" marR="0" marT="0" marB="0" anchor="ctr"/>
                </a:tc>
                <a:tc>
                  <a:txBody>
                    <a:bodyPr/>
                    <a:lstStyle/>
                    <a:p>
                      <a:pPr algn="ctr" fontAlgn="b"/>
                      <a:r>
                        <a:rPr lang="uk-UA" sz="1800" b="1" i="0" u="none" strike="noStrike" dirty="0" smtClean="0">
                          <a:latin typeface="+mj-lt"/>
                        </a:rPr>
                        <a:t>100%</a:t>
                      </a:r>
                      <a:endParaRPr lang="uk-UA" sz="1800" b="1" i="0" u="none" strike="noStrike" dirty="0">
                        <a:latin typeface="+mj-lt"/>
                      </a:endParaRPr>
                    </a:p>
                  </a:txBody>
                  <a:tcPr marL="0" marR="0" marT="0" marB="0" anchor="ctr"/>
                </a:tc>
              </a:tr>
            </a:tbl>
          </a:graphicData>
        </a:graphic>
      </p:graphicFrame>
      <p:pic>
        <p:nvPicPr>
          <p:cNvPr id="7" name="Рисунок 6" descr="logo_color_eng.jpg"/>
          <p:cNvPicPr>
            <a:picLocks noChangeAspect="1"/>
          </p:cNvPicPr>
          <p:nvPr/>
        </p:nvPicPr>
        <p:blipFill>
          <a:blip r:embed="rId2"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en-US" sz="2800" b="1" dirty="0" smtClean="0"/>
              <a:t>Protest issues</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8</a:t>
            </a:fld>
            <a:endParaRPr lang="uk-UA" dirty="0"/>
          </a:p>
        </p:txBody>
      </p:sp>
      <p:graphicFrame>
        <p:nvGraphicFramePr>
          <p:cNvPr id="9" name="Диаграмма 8"/>
          <p:cNvGraphicFramePr/>
          <p:nvPr/>
        </p:nvGraphicFramePr>
        <p:xfrm>
          <a:off x="323528" y="1628800"/>
          <a:ext cx="8640960" cy="4752528"/>
        </p:xfrm>
        <a:graphic>
          <a:graphicData uri="http://schemas.openxmlformats.org/drawingml/2006/chart">
            <c:chart xmlns:c="http://schemas.openxmlformats.org/drawingml/2006/chart" xmlns:r="http://schemas.openxmlformats.org/officeDocument/2006/relationships" r:id="rId2"/>
          </a:graphicData>
        </a:graphic>
      </p:graphicFrame>
      <p:pic>
        <p:nvPicPr>
          <p:cNvPr id="8" name="Рисунок 7"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74638"/>
            <a:ext cx="6275040" cy="1143000"/>
          </a:xfrm>
        </p:spPr>
        <p:txBody>
          <a:bodyPr>
            <a:noAutofit/>
          </a:bodyPr>
          <a:lstStyle/>
          <a:p>
            <a:pPr algn="r"/>
            <a:r>
              <a:rPr lang="uk-UA" sz="2800" b="1" dirty="0" smtClean="0"/>
              <a:t>ТО</a:t>
            </a:r>
            <a:r>
              <a:rPr lang="en-US" sz="2800" b="1" dirty="0" smtClean="0"/>
              <a:t>P</a:t>
            </a:r>
            <a:r>
              <a:rPr lang="uk-UA" sz="2800" b="1" dirty="0" smtClean="0"/>
              <a:t>-10 </a:t>
            </a:r>
            <a:r>
              <a:rPr lang="en-US" sz="2800" b="1" dirty="0" smtClean="0"/>
              <a:t>most frequent protest issues</a:t>
            </a:r>
            <a:r>
              <a:rPr lang="uk-UA" sz="2800" b="1" dirty="0" smtClean="0"/>
              <a:t> (</a:t>
            </a:r>
            <a:r>
              <a:rPr lang="en-US" sz="2800" b="1" dirty="0" smtClean="0"/>
              <a:t>Ukraine in general</a:t>
            </a:r>
            <a:r>
              <a:rPr lang="uk-UA" sz="2800" b="1" dirty="0" smtClean="0"/>
              <a:t>, </a:t>
            </a:r>
            <a:r>
              <a:rPr lang="en-US" sz="2800" b="1" dirty="0" smtClean="0"/>
              <a:t>n</a:t>
            </a:r>
            <a:r>
              <a:rPr lang="en-GB" sz="2800" b="1" dirty="0" smtClean="0"/>
              <a:t>umber of events</a:t>
            </a:r>
            <a:r>
              <a:rPr lang="uk-UA" sz="2800" b="1" dirty="0" smtClean="0"/>
              <a:t>)</a:t>
            </a:r>
            <a:endParaRPr lang="uk-UA" sz="2800" b="1" dirty="0"/>
          </a:p>
        </p:txBody>
      </p:sp>
      <p:sp>
        <p:nvSpPr>
          <p:cNvPr id="5" name="TextBox 4"/>
          <p:cNvSpPr txBox="1"/>
          <p:nvPr/>
        </p:nvSpPr>
        <p:spPr>
          <a:xfrm>
            <a:off x="467544" y="1988840"/>
            <a:ext cx="184731" cy="369332"/>
          </a:xfrm>
          <a:prstGeom prst="rect">
            <a:avLst/>
          </a:prstGeom>
          <a:noFill/>
        </p:spPr>
        <p:txBody>
          <a:bodyPr wrap="none" rtlCol="0">
            <a:spAutoFit/>
          </a:bodyPr>
          <a:lstStyle/>
          <a:p>
            <a:endParaRPr lang="uk-UA" dirty="0"/>
          </a:p>
        </p:txBody>
      </p:sp>
      <p:sp>
        <p:nvSpPr>
          <p:cNvPr id="6" name="Номер слайда 5"/>
          <p:cNvSpPr>
            <a:spLocks noGrp="1"/>
          </p:cNvSpPr>
          <p:nvPr>
            <p:ph type="sldNum" sz="quarter" idx="12"/>
          </p:nvPr>
        </p:nvSpPr>
        <p:spPr/>
        <p:txBody>
          <a:bodyPr/>
          <a:lstStyle/>
          <a:p>
            <a:fld id="{CA93C185-B7C5-4DCA-B2A8-0480B91F7B83}" type="slidenum">
              <a:rPr lang="uk-UA" smtClean="0"/>
              <a:pPr/>
              <a:t>9</a:t>
            </a:fld>
            <a:endParaRPr lang="uk-UA" dirty="0"/>
          </a:p>
        </p:txBody>
      </p:sp>
      <p:graphicFrame>
        <p:nvGraphicFramePr>
          <p:cNvPr id="8" name="Диаграмма 7"/>
          <p:cNvGraphicFramePr>
            <a:graphicFrameLocks/>
          </p:cNvGraphicFramePr>
          <p:nvPr>
            <p:extLst>
              <p:ext uri="{D42A27DB-BD31-4B8C-83A1-F6EECF244321}">
                <p14:modId xmlns="" xmlns:p14="http://schemas.microsoft.com/office/powerpoint/2010/main" val="247720261"/>
              </p:ext>
            </p:extLst>
          </p:nvPr>
        </p:nvGraphicFramePr>
        <p:xfrm>
          <a:off x="251520" y="1440944"/>
          <a:ext cx="8640960" cy="5280531"/>
        </p:xfrm>
        <a:graphic>
          <a:graphicData uri="http://schemas.openxmlformats.org/drawingml/2006/chart">
            <c:chart xmlns:c="http://schemas.openxmlformats.org/drawingml/2006/chart" xmlns:r="http://schemas.openxmlformats.org/officeDocument/2006/relationships" r:id="rId2"/>
          </a:graphicData>
        </a:graphic>
      </p:graphicFrame>
      <p:pic>
        <p:nvPicPr>
          <p:cNvPr id="9" name="Рисунок 8" descr="logo_color_eng.jpg"/>
          <p:cNvPicPr>
            <a:picLocks noChangeAspect="1"/>
          </p:cNvPicPr>
          <p:nvPr/>
        </p:nvPicPr>
        <p:blipFill>
          <a:blip r:embed="rId3" cstate="print"/>
          <a:stretch>
            <a:fillRect/>
          </a:stretch>
        </p:blipFill>
        <p:spPr>
          <a:xfrm>
            <a:off x="179512" y="188640"/>
            <a:ext cx="1800200" cy="105266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8036</TotalTime>
  <Words>2175</Words>
  <Application>Microsoft Office PowerPoint</Application>
  <PresentationFormat>Экран (4:3)</PresentationFormat>
  <Paragraphs>590</Paragraphs>
  <Slides>34</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Repressions and violence:  in Donbass and all over Ukraine   Results of the protests, repressions and concessions monitoring in August-September 2014</vt:lpstr>
      <vt:lpstr>Summary</vt:lpstr>
      <vt:lpstr>GENERAL CHARACTERISTICS OF PROTESTS IN SEPTEMBER, 2014</vt:lpstr>
      <vt:lpstr>Number of protest events</vt:lpstr>
      <vt:lpstr>Regional distribution of protests*</vt:lpstr>
      <vt:lpstr>TOP-10 cities with the highest number of protests</vt:lpstr>
      <vt:lpstr>Reported number of protesters</vt:lpstr>
      <vt:lpstr>Protest issues</vt:lpstr>
      <vt:lpstr>ТОP-10 most frequent protest issues (Ukraine in general, number of events)</vt:lpstr>
      <vt:lpstr>Protest tactics</vt:lpstr>
      <vt:lpstr>Protest tactics in September, 2014 in regions*</vt:lpstr>
      <vt:lpstr>Violent activities during protests in August-September 2014 (number of events)*</vt:lpstr>
      <vt:lpstr>REPRESSIONS  IN AUGUST-SEPTEMBER, 2014 (the calculation excludes Combat actions in Donbass)</vt:lpstr>
      <vt:lpstr>Reactions at protests and other repressions</vt:lpstr>
      <vt:lpstr>Negative reactions against protests and other repressions (number of events)</vt:lpstr>
      <vt:lpstr>Number of negative reactions per 100 protest events</vt:lpstr>
      <vt:lpstr>Forms of negative reactions (number of events)</vt:lpstr>
      <vt:lpstr>Forms of other repressions (number of events)</vt:lpstr>
      <vt:lpstr>Who performed negative reactions against protests (number of events)*</vt:lpstr>
      <vt:lpstr>Who performed other repressions (number of events)*</vt:lpstr>
      <vt:lpstr>Negative reactions in the regions*</vt:lpstr>
      <vt:lpstr>Negative reactions at protests in regions (number of events)*</vt:lpstr>
      <vt:lpstr>Other repressions in regions (number of events)*</vt:lpstr>
      <vt:lpstr>Issues of negative reactions and other repressions</vt:lpstr>
      <vt:lpstr>The most frequent protest issues that faced negative reactions (Ukraine in general, number of negative reactions)</vt:lpstr>
      <vt:lpstr>The most frequent issues of other repressions (Ukraine in general, number of negative reactions)</vt:lpstr>
      <vt:lpstr>VIOLENCE AGAINST CIVILIANS IN Donbass  (events with questionable social and political motivations are included In the calculation, though usually they are excluded from our analysis)</vt:lpstr>
      <vt:lpstr>The most frequent forms of violence against civilians in Donbass</vt:lpstr>
      <vt:lpstr>Who committed violence  against civilians in Donbass?</vt:lpstr>
      <vt:lpstr>Victims of violence against civilians in Donbass</vt:lpstr>
      <vt:lpstr>methodology and events TYPOLOGY</vt:lpstr>
      <vt:lpstr>Coding methodology and events typology</vt:lpstr>
      <vt:lpstr>Events typology and a note on data</vt:lpstr>
      <vt:lpstr>Background information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Протести, перемоги і репресії в Україні:  результати моніторингу 2013 р.</dc:title>
  <dc:creator>test</dc:creator>
  <cp:lastModifiedBy>test</cp:lastModifiedBy>
  <cp:revision>495</cp:revision>
  <dcterms:created xsi:type="dcterms:W3CDTF">2014-04-27T10:17:16Z</dcterms:created>
  <dcterms:modified xsi:type="dcterms:W3CDTF">2014-11-02T04:18:45Z</dcterms:modified>
</cp:coreProperties>
</file>